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7"/>
  </p:notesMasterIdLst>
  <p:sldIdLst>
    <p:sldId id="316" r:id="rId5"/>
    <p:sldId id="258" r:id="rId6"/>
    <p:sldId id="378" r:id="rId7"/>
    <p:sldId id="374" r:id="rId8"/>
    <p:sldId id="377" r:id="rId9"/>
    <p:sldId id="353" r:id="rId10"/>
    <p:sldId id="340" r:id="rId11"/>
    <p:sldId id="355" r:id="rId12"/>
    <p:sldId id="354" r:id="rId13"/>
    <p:sldId id="356" r:id="rId14"/>
    <p:sldId id="373" r:id="rId15"/>
    <p:sldId id="357" r:id="rId16"/>
    <p:sldId id="360" r:id="rId17"/>
    <p:sldId id="361" r:id="rId18"/>
    <p:sldId id="359" r:id="rId19"/>
    <p:sldId id="366" r:id="rId20"/>
    <p:sldId id="367" r:id="rId21"/>
    <p:sldId id="368" r:id="rId22"/>
    <p:sldId id="369" r:id="rId23"/>
    <p:sldId id="383" r:id="rId24"/>
    <p:sldId id="342" r:id="rId25"/>
    <p:sldId id="343" r:id="rId26"/>
    <p:sldId id="344" r:id="rId27"/>
    <p:sldId id="278" r:id="rId28"/>
    <p:sldId id="279" r:id="rId29"/>
    <p:sldId id="280" r:id="rId30"/>
    <p:sldId id="276" r:id="rId31"/>
    <p:sldId id="350" r:id="rId32"/>
    <p:sldId id="375" r:id="rId33"/>
    <p:sldId id="351" r:id="rId34"/>
    <p:sldId id="376" r:id="rId35"/>
    <p:sldId id="347" r:id="rId36"/>
    <p:sldId id="349" r:id="rId37"/>
    <p:sldId id="345" r:id="rId38"/>
    <p:sldId id="379" r:id="rId39"/>
    <p:sldId id="346" r:id="rId40"/>
    <p:sldId id="275" r:id="rId41"/>
    <p:sldId id="321" r:id="rId42"/>
    <p:sldId id="381" r:id="rId43"/>
    <p:sldId id="286" r:id="rId44"/>
    <p:sldId id="380" r:id="rId45"/>
    <p:sldId id="38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CD8F04-E595-4D2C-8F40-746D7261AD6B}" name="Sumita Gupta (ILC)" initials="SG(" userId="S::sumitag@islingtonlaw.org.uk::27254c07-f372-458f-a7e8-5b01eee490b5" providerId="AD"/>
  <p188:author id="{5CB33B20-A270-54DE-1360-1FA8F6C63E23}" name="John Glanville (CELC)" initials="JG(" userId="S::John.Glanville@centralenglandlc.org.uk::febe1e6b-6d94-4e57-8635-0e5fd0802547" providerId="AD"/>
  <p188:author id="{D1A6EF68-81E3-4C3A-8980-570DC9E50FCB}" name="Rebecca Flint (ILC)" initials="R(" userId="S::rebeccaf@islingtonlaw.org.uk::75b7be34-a81d-4240-b5d2-02f96d5e1515" providerId="AD"/>
  <p188:author id="{6DA03AF1-E960-BCEF-179A-23B8729E78B0}" name="Rebecca Flint (ILC)" initials="RF(" userId="S::RebeccaF@islingtonlaw.org.uk::75b7be34-a81d-4240-b5d2-02f96d5e15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30" autoAdjust="0"/>
    <p:restoredTop sz="94660"/>
  </p:normalViewPr>
  <p:slideViewPr>
    <p:cSldViewPr snapToGrid="0">
      <p:cViewPr varScale="1">
        <p:scale>
          <a:sx n="87" d="100"/>
          <a:sy n="87" d="100"/>
        </p:scale>
        <p:origin x="102" y="4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BEC9E-8F49-4B4D-B159-D98CB38D8468}" type="doc">
      <dgm:prSet loTypeId="urn:microsoft.com/office/officeart/2005/8/layout/matrix2" loCatId="matrix" qsTypeId="urn:microsoft.com/office/officeart/2005/8/quickstyle/simple5" qsCatId="simple" csTypeId="urn:microsoft.com/office/officeart/2005/8/colors/accent1_2" csCatId="accent1" phldr="1"/>
      <dgm:spPr/>
      <dgm:t>
        <a:bodyPr/>
        <a:lstStyle/>
        <a:p>
          <a:endParaRPr lang="en-GB"/>
        </a:p>
      </dgm:t>
    </dgm:pt>
    <dgm:pt modelId="{3FF1871B-9E9A-4F21-8457-6FEF00817643}">
      <dgm:prSet phldrT="[Text]"/>
      <dgm:spPr>
        <a:solidFill>
          <a:schemeClr val="accent1">
            <a:lumMod val="40000"/>
            <a:lumOff val="60000"/>
          </a:schemeClr>
        </a:solidFill>
      </dgm:spPr>
      <dgm:t>
        <a:bodyPr/>
        <a:lstStyle/>
        <a:p>
          <a:r>
            <a:rPr lang="en-GB" baseline="0">
              <a:solidFill>
                <a:schemeClr val="tx1"/>
              </a:solidFill>
            </a:rPr>
            <a:t>Online application</a:t>
          </a:r>
        </a:p>
      </dgm:t>
    </dgm:pt>
    <dgm:pt modelId="{03A8E8D2-81B5-4007-AB4B-47319C0EC262}" type="parTrans" cxnId="{E4B48BB6-B3BA-4DFF-A031-08109FA22989}">
      <dgm:prSet/>
      <dgm:spPr/>
      <dgm:t>
        <a:bodyPr/>
        <a:lstStyle/>
        <a:p>
          <a:endParaRPr lang="en-GB"/>
        </a:p>
      </dgm:t>
    </dgm:pt>
    <dgm:pt modelId="{975A4FA3-BD1F-45E5-8078-E01E38653117}" type="sibTrans" cxnId="{E4B48BB6-B3BA-4DFF-A031-08109FA22989}">
      <dgm:prSet/>
      <dgm:spPr/>
      <dgm:t>
        <a:bodyPr/>
        <a:lstStyle/>
        <a:p>
          <a:endParaRPr lang="en-GB"/>
        </a:p>
      </dgm:t>
    </dgm:pt>
    <dgm:pt modelId="{630FECF4-FB6A-4BFD-A06B-18A013190977}">
      <dgm:prSet phldrT="[Text]"/>
      <dgm:spPr>
        <a:solidFill>
          <a:schemeClr val="accent1">
            <a:lumMod val="75000"/>
          </a:schemeClr>
        </a:solidFill>
      </dgm:spPr>
      <dgm:t>
        <a:bodyPr/>
        <a:lstStyle/>
        <a:p>
          <a:r>
            <a:rPr lang="en-GB"/>
            <a:t>Evidence Gathering</a:t>
          </a:r>
        </a:p>
      </dgm:t>
    </dgm:pt>
    <dgm:pt modelId="{F7C34CB1-E697-4265-B6E9-498D700EF9C2}" type="parTrans" cxnId="{0D883B53-CABA-49F2-8CD0-5901664A5C33}">
      <dgm:prSet/>
      <dgm:spPr/>
      <dgm:t>
        <a:bodyPr/>
        <a:lstStyle/>
        <a:p>
          <a:endParaRPr lang="en-GB"/>
        </a:p>
      </dgm:t>
    </dgm:pt>
    <dgm:pt modelId="{76173397-F9A7-43AD-96F0-D412AAF99A42}" type="sibTrans" cxnId="{0D883B53-CABA-49F2-8CD0-5901664A5C33}">
      <dgm:prSet/>
      <dgm:spPr/>
      <dgm:t>
        <a:bodyPr/>
        <a:lstStyle/>
        <a:p>
          <a:endParaRPr lang="en-GB"/>
        </a:p>
      </dgm:t>
    </dgm:pt>
    <dgm:pt modelId="{9B2FE767-24E9-4FFD-9458-44A9D3ABB141}">
      <dgm:prSet phldrT="[Text]"/>
      <dgm:spPr/>
      <dgm:t>
        <a:bodyPr/>
        <a:lstStyle/>
        <a:p>
          <a:r>
            <a:rPr lang="en-GB"/>
            <a:t>Legal Submissions</a:t>
          </a:r>
        </a:p>
      </dgm:t>
    </dgm:pt>
    <dgm:pt modelId="{F4F86AC2-E0A9-4BEE-B3CC-DE7C9C02FE98}" type="parTrans" cxnId="{6AC66B6F-4037-431C-A406-E168220EC57C}">
      <dgm:prSet/>
      <dgm:spPr/>
      <dgm:t>
        <a:bodyPr/>
        <a:lstStyle/>
        <a:p>
          <a:endParaRPr lang="en-GB"/>
        </a:p>
      </dgm:t>
    </dgm:pt>
    <dgm:pt modelId="{66724316-2DE0-477D-BAD8-260036725A7B}" type="sibTrans" cxnId="{6AC66B6F-4037-431C-A406-E168220EC57C}">
      <dgm:prSet/>
      <dgm:spPr/>
      <dgm:t>
        <a:bodyPr/>
        <a:lstStyle/>
        <a:p>
          <a:endParaRPr lang="en-GB"/>
        </a:p>
      </dgm:t>
    </dgm:pt>
    <dgm:pt modelId="{DC3615AA-E53B-4D81-9394-848512ACE486}">
      <dgm:prSet phldrT="[Text]"/>
      <dgm:spPr>
        <a:solidFill>
          <a:schemeClr val="accent1">
            <a:lumMod val="50000"/>
          </a:schemeClr>
        </a:solidFill>
      </dgm:spPr>
      <dgm:t>
        <a:bodyPr/>
        <a:lstStyle/>
        <a:p>
          <a:r>
            <a:rPr lang="en-GB"/>
            <a:t>Fee Waiver</a:t>
          </a:r>
        </a:p>
      </dgm:t>
    </dgm:pt>
    <dgm:pt modelId="{8DE75BE2-E114-4090-92D7-7FF74F93D2DB}" type="sibTrans" cxnId="{B999D695-ACE3-4249-9B33-6F375CCD69CF}">
      <dgm:prSet/>
      <dgm:spPr/>
      <dgm:t>
        <a:bodyPr/>
        <a:lstStyle/>
        <a:p>
          <a:endParaRPr lang="en-GB"/>
        </a:p>
      </dgm:t>
    </dgm:pt>
    <dgm:pt modelId="{CA01EF83-178D-42EF-A98C-7D6D9D69F2A6}" type="parTrans" cxnId="{B999D695-ACE3-4249-9B33-6F375CCD69CF}">
      <dgm:prSet/>
      <dgm:spPr/>
      <dgm:t>
        <a:bodyPr/>
        <a:lstStyle/>
        <a:p>
          <a:endParaRPr lang="en-GB"/>
        </a:p>
      </dgm:t>
    </dgm:pt>
    <dgm:pt modelId="{BAD971FD-66E5-4A90-83EF-29AFE0D6FFE8}" type="pres">
      <dgm:prSet presAssocID="{EF8BEC9E-8F49-4B4D-B159-D98CB38D8468}" presName="matrix" presStyleCnt="0">
        <dgm:presLayoutVars>
          <dgm:chMax val="1"/>
          <dgm:dir/>
          <dgm:resizeHandles val="exact"/>
        </dgm:presLayoutVars>
      </dgm:prSet>
      <dgm:spPr/>
    </dgm:pt>
    <dgm:pt modelId="{7C299769-C4CB-4CD5-A443-60F2573103BB}" type="pres">
      <dgm:prSet presAssocID="{EF8BEC9E-8F49-4B4D-B159-D98CB38D8468}" presName="axisShape" presStyleLbl="bgShp" presStyleIdx="0" presStyleCnt="1" custLinFactNeighborX="460" custLinFactNeighborY="1444"/>
      <dgm:spPr/>
    </dgm:pt>
    <dgm:pt modelId="{70140B65-E497-43D8-BB92-C13B6F4D5F3F}" type="pres">
      <dgm:prSet presAssocID="{EF8BEC9E-8F49-4B4D-B159-D98CB38D8468}" presName="rect1" presStyleLbl="node1" presStyleIdx="0" presStyleCnt="4">
        <dgm:presLayoutVars>
          <dgm:chMax val="0"/>
          <dgm:chPref val="0"/>
          <dgm:bulletEnabled val="1"/>
        </dgm:presLayoutVars>
      </dgm:prSet>
      <dgm:spPr/>
    </dgm:pt>
    <dgm:pt modelId="{55AEE14D-4637-45F9-9F35-C847D59803A0}" type="pres">
      <dgm:prSet presAssocID="{EF8BEC9E-8F49-4B4D-B159-D98CB38D8468}" presName="rect2" presStyleLbl="node1" presStyleIdx="1" presStyleCnt="4">
        <dgm:presLayoutVars>
          <dgm:chMax val="0"/>
          <dgm:chPref val="0"/>
          <dgm:bulletEnabled val="1"/>
        </dgm:presLayoutVars>
      </dgm:prSet>
      <dgm:spPr/>
    </dgm:pt>
    <dgm:pt modelId="{896937D8-FAF9-451F-80DE-01974D584F53}" type="pres">
      <dgm:prSet presAssocID="{EF8BEC9E-8F49-4B4D-B159-D98CB38D8468}" presName="rect3" presStyleLbl="node1" presStyleIdx="2" presStyleCnt="4">
        <dgm:presLayoutVars>
          <dgm:chMax val="0"/>
          <dgm:chPref val="0"/>
          <dgm:bulletEnabled val="1"/>
        </dgm:presLayoutVars>
      </dgm:prSet>
      <dgm:spPr/>
    </dgm:pt>
    <dgm:pt modelId="{919BDE3C-E7F1-47DE-85BE-869E8A37908C}" type="pres">
      <dgm:prSet presAssocID="{EF8BEC9E-8F49-4B4D-B159-D98CB38D8468}" presName="rect4" presStyleLbl="node1" presStyleIdx="3" presStyleCnt="4">
        <dgm:presLayoutVars>
          <dgm:chMax val="0"/>
          <dgm:chPref val="0"/>
          <dgm:bulletEnabled val="1"/>
        </dgm:presLayoutVars>
      </dgm:prSet>
      <dgm:spPr/>
    </dgm:pt>
  </dgm:ptLst>
  <dgm:cxnLst>
    <dgm:cxn modelId="{C41A3439-FCCA-433C-98DC-111EDAEEFB70}" type="presOf" srcId="{9B2FE767-24E9-4FFD-9458-44A9D3ABB141}" destId="{919BDE3C-E7F1-47DE-85BE-869E8A37908C}" srcOrd="0" destOrd="0" presId="urn:microsoft.com/office/officeart/2005/8/layout/matrix2"/>
    <dgm:cxn modelId="{A5566567-6528-4FE9-B4AB-C52CE0625E17}" type="presOf" srcId="{630FECF4-FB6A-4BFD-A06B-18A013190977}" destId="{55AEE14D-4637-45F9-9F35-C847D59803A0}" srcOrd="0" destOrd="0" presId="urn:microsoft.com/office/officeart/2005/8/layout/matrix2"/>
    <dgm:cxn modelId="{6AC66B6F-4037-431C-A406-E168220EC57C}" srcId="{EF8BEC9E-8F49-4B4D-B159-D98CB38D8468}" destId="{9B2FE767-24E9-4FFD-9458-44A9D3ABB141}" srcOrd="3" destOrd="0" parTransId="{F4F86AC2-E0A9-4BEE-B3CC-DE7C9C02FE98}" sibTransId="{66724316-2DE0-477D-BAD8-260036725A7B}"/>
    <dgm:cxn modelId="{0D883B53-CABA-49F2-8CD0-5901664A5C33}" srcId="{EF8BEC9E-8F49-4B4D-B159-D98CB38D8468}" destId="{630FECF4-FB6A-4BFD-A06B-18A013190977}" srcOrd="1" destOrd="0" parTransId="{F7C34CB1-E697-4265-B6E9-498D700EF9C2}" sibTransId="{76173397-F9A7-43AD-96F0-D412AAF99A42}"/>
    <dgm:cxn modelId="{B999D695-ACE3-4249-9B33-6F375CCD69CF}" srcId="{EF8BEC9E-8F49-4B4D-B159-D98CB38D8468}" destId="{DC3615AA-E53B-4D81-9394-848512ACE486}" srcOrd="2" destOrd="0" parTransId="{CA01EF83-178D-42EF-A98C-7D6D9D69F2A6}" sibTransId="{8DE75BE2-E114-4090-92D7-7FF74F93D2DB}"/>
    <dgm:cxn modelId="{A8512BAE-8DA2-4A00-8043-639DABA0775F}" type="presOf" srcId="{3FF1871B-9E9A-4F21-8457-6FEF00817643}" destId="{70140B65-E497-43D8-BB92-C13B6F4D5F3F}" srcOrd="0" destOrd="0" presId="urn:microsoft.com/office/officeart/2005/8/layout/matrix2"/>
    <dgm:cxn modelId="{E4B48BB6-B3BA-4DFF-A031-08109FA22989}" srcId="{EF8BEC9E-8F49-4B4D-B159-D98CB38D8468}" destId="{3FF1871B-9E9A-4F21-8457-6FEF00817643}" srcOrd="0" destOrd="0" parTransId="{03A8E8D2-81B5-4007-AB4B-47319C0EC262}" sibTransId="{975A4FA3-BD1F-45E5-8078-E01E38653117}"/>
    <dgm:cxn modelId="{0946CBC2-AF87-4E26-AFB1-DC313029E969}" type="presOf" srcId="{DC3615AA-E53B-4D81-9394-848512ACE486}" destId="{896937D8-FAF9-451F-80DE-01974D584F53}" srcOrd="0" destOrd="0" presId="urn:microsoft.com/office/officeart/2005/8/layout/matrix2"/>
    <dgm:cxn modelId="{D9EEAFE7-369D-4CEC-B3A1-04B951855AAE}" type="presOf" srcId="{EF8BEC9E-8F49-4B4D-B159-D98CB38D8468}" destId="{BAD971FD-66E5-4A90-83EF-29AFE0D6FFE8}" srcOrd="0" destOrd="0" presId="urn:microsoft.com/office/officeart/2005/8/layout/matrix2"/>
    <dgm:cxn modelId="{6886C317-E455-4D13-8175-45F70C6A1245}" type="presParOf" srcId="{BAD971FD-66E5-4A90-83EF-29AFE0D6FFE8}" destId="{7C299769-C4CB-4CD5-A443-60F2573103BB}" srcOrd="0" destOrd="0" presId="urn:microsoft.com/office/officeart/2005/8/layout/matrix2"/>
    <dgm:cxn modelId="{91565C82-E774-4241-8864-16F8B233C020}" type="presParOf" srcId="{BAD971FD-66E5-4A90-83EF-29AFE0D6FFE8}" destId="{70140B65-E497-43D8-BB92-C13B6F4D5F3F}" srcOrd="1" destOrd="0" presId="urn:microsoft.com/office/officeart/2005/8/layout/matrix2"/>
    <dgm:cxn modelId="{12996210-14C5-46D9-BAAC-A2264C2DB0DE}" type="presParOf" srcId="{BAD971FD-66E5-4A90-83EF-29AFE0D6FFE8}" destId="{55AEE14D-4637-45F9-9F35-C847D59803A0}" srcOrd="2" destOrd="0" presId="urn:microsoft.com/office/officeart/2005/8/layout/matrix2"/>
    <dgm:cxn modelId="{3BFC6547-2C17-4CA2-A474-7F087C66A1D8}" type="presParOf" srcId="{BAD971FD-66E5-4A90-83EF-29AFE0D6FFE8}" destId="{896937D8-FAF9-451F-80DE-01974D584F53}" srcOrd="3" destOrd="0" presId="urn:microsoft.com/office/officeart/2005/8/layout/matrix2"/>
    <dgm:cxn modelId="{1335CC1D-60C8-4AAF-A77E-0B45DBA0FC80}" type="presParOf" srcId="{BAD971FD-66E5-4A90-83EF-29AFE0D6FFE8}" destId="{919BDE3C-E7F1-47DE-85BE-869E8A37908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70417-42A6-491B-AF8D-EA1EEDC233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AA15F6AF-34B2-4336-B95B-6F652634532F}">
      <dgm:prSet phldrT="[Text]"/>
      <dgm:spPr>
        <a:solidFill>
          <a:schemeClr val="accent1">
            <a:lumMod val="40000"/>
            <a:lumOff val="60000"/>
          </a:schemeClr>
        </a:solidFill>
      </dgm:spPr>
      <dgm:t>
        <a:bodyPr/>
        <a:lstStyle/>
        <a:p>
          <a:r>
            <a:rPr lang="en-GB">
              <a:latin typeface="Arial Nova"/>
            </a:rPr>
            <a:t>1</a:t>
          </a:r>
        </a:p>
      </dgm:t>
    </dgm:pt>
    <dgm:pt modelId="{42B0F04B-5E78-4708-B4A2-9CE017276C21}" type="parTrans" cxnId="{1D71A68C-9122-4481-A5AB-26C205DCFCB7}">
      <dgm:prSet/>
      <dgm:spPr/>
      <dgm:t>
        <a:bodyPr/>
        <a:lstStyle/>
        <a:p>
          <a:endParaRPr lang="en-GB"/>
        </a:p>
      </dgm:t>
    </dgm:pt>
    <dgm:pt modelId="{9F3D985C-3746-4698-A1C0-FCA4462161E8}" type="sibTrans" cxnId="{1D71A68C-9122-4481-A5AB-26C205DCFCB7}">
      <dgm:prSet/>
      <dgm:spPr/>
      <dgm:t>
        <a:bodyPr/>
        <a:lstStyle/>
        <a:p>
          <a:endParaRPr lang="en-GB"/>
        </a:p>
      </dgm:t>
    </dgm:pt>
    <dgm:pt modelId="{26A60989-173B-45B5-BE83-F4F82E4FFC24}">
      <dgm:prSet phldrT="[Text]" custT="1"/>
      <dgm:spPr/>
      <dgm:t>
        <a:bodyPr/>
        <a:lstStyle/>
        <a:p>
          <a:pPr rtl="0"/>
          <a:r>
            <a:rPr lang="en-GB" sz="1400">
              <a:latin typeface="Arial Nova"/>
            </a:rPr>
            <a:t>Client to complete financial diary </a:t>
          </a:r>
        </a:p>
      </dgm:t>
    </dgm:pt>
    <dgm:pt modelId="{C1D7F804-89E6-4C5F-B02B-93213735C00A}" type="parTrans" cxnId="{975A6596-67DF-4A2E-82DC-F58FB649350D}">
      <dgm:prSet/>
      <dgm:spPr/>
      <dgm:t>
        <a:bodyPr/>
        <a:lstStyle/>
        <a:p>
          <a:endParaRPr lang="en-GB"/>
        </a:p>
      </dgm:t>
    </dgm:pt>
    <dgm:pt modelId="{DC8099C2-784E-4794-BEE5-FB6EBB670F9B}" type="sibTrans" cxnId="{975A6596-67DF-4A2E-82DC-F58FB649350D}">
      <dgm:prSet/>
      <dgm:spPr/>
      <dgm:t>
        <a:bodyPr/>
        <a:lstStyle/>
        <a:p>
          <a:endParaRPr lang="en-GB"/>
        </a:p>
      </dgm:t>
    </dgm:pt>
    <dgm:pt modelId="{895D620B-C561-470A-A28D-663889997B20}">
      <dgm:prSet phldrT="[Text]"/>
      <dgm:spPr>
        <a:solidFill>
          <a:schemeClr val="accent1">
            <a:lumMod val="60000"/>
            <a:lumOff val="40000"/>
          </a:schemeClr>
        </a:solidFill>
      </dgm:spPr>
      <dgm:t>
        <a:bodyPr/>
        <a:lstStyle/>
        <a:p>
          <a:r>
            <a:rPr lang="en-GB">
              <a:latin typeface="Arial Nova"/>
            </a:rPr>
            <a:t>2</a:t>
          </a:r>
        </a:p>
      </dgm:t>
    </dgm:pt>
    <dgm:pt modelId="{72C7098E-2B12-4915-9A4D-75EA350CAE8E}" type="parTrans" cxnId="{EB65DB81-2F48-432C-9C49-8B06C173DC7C}">
      <dgm:prSet/>
      <dgm:spPr/>
      <dgm:t>
        <a:bodyPr/>
        <a:lstStyle/>
        <a:p>
          <a:endParaRPr lang="en-GB"/>
        </a:p>
      </dgm:t>
    </dgm:pt>
    <dgm:pt modelId="{84044D4B-83F1-404B-882B-579D5D233038}" type="sibTrans" cxnId="{EB65DB81-2F48-432C-9C49-8B06C173DC7C}">
      <dgm:prSet/>
      <dgm:spPr/>
      <dgm:t>
        <a:bodyPr/>
        <a:lstStyle/>
        <a:p>
          <a:endParaRPr lang="en-GB"/>
        </a:p>
      </dgm:t>
    </dgm:pt>
    <dgm:pt modelId="{409E5F87-7A51-42B0-8045-7444DB48E301}">
      <dgm:prSet phldrT="[Text]" custT="1"/>
      <dgm:spPr/>
      <dgm:t>
        <a:bodyPr/>
        <a:lstStyle/>
        <a:p>
          <a:pPr>
            <a:buFont typeface="Arial" panose="020B0604020202020204" pitchFamily="34" charset="0"/>
            <a:buChar char="•"/>
          </a:pPr>
          <a:r>
            <a:rPr lang="en-GB" sz="1400">
              <a:latin typeface="Arial Nova"/>
            </a:rPr>
            <a:t>Scrutinise and analyse income v expenditure and savings regularly</a:t>
          </a:r>
        </a:p>
      </dgm:t>
    </dgm:pt>
    <dgm:pt modelId="{9A11FA4C-BC48-4BC8-A547-12AD1DFCFC64}" type="parTrans" cxnId="{8851B861-237C-4072-94D2-9AF588169877}">
      <dgm:prSet/>
      <dgm:spPr/>
      <dgm:t>
        <a:bodyPr/>
        <a:lstStyle/>
        <a:p>
          <a:endParaRPr lang="en-GB"/>
        </a:p>
      </dgm:t>
    </dgm:pt>
    <dgm:pt modelId="{1A7ED5A0-590F-44F9-A763-AADACD0AB90B}" type="sibTrans" cxnId="{8851B861-237C-4072-94D2-9AF588169877}">
      <dgm:prSet/>
      <dgm:spPr/>
      <dgm:t>
        <a:bodyPr/>
        <a:lstStyle/>
        <a:p>
          <a:endParaRPr lang="en-GB"/>
        </a:p>
      </dgm:t>
    </dgm:pt>
    <dgm:pt modelId="{9A320503-6E6A-4D35-BB24-B8A766ECF702}">
      <dgm:prSet phldrT="[Text]"/>
      <dgm:spPr>
        <a:solidFill>
          <a:schemeClr val="accent1">
            <a:lumMod val="75000"/>
          </a:schemeClr>
        </a:solidFill>
      </dgm:spPr>
      <dgm:t>
        <a:bodyPr/>
        <a:lstStyle/>
        <a:p>
          <a:r>
            <a:rPr lang="en-GB">
              <a:latin typeface="Arial Nova"/>
            </a:rPr>
            <a:t>3</a:t>
          </a:r>
        </a:p>
      </dgm:t>
    </dgm:pt>
    <dgm:pt modelId="{344EB86D-4DA2-41D5-9762-DA695C8CEB67}" type="parTrans" cxnId="{D547B4A6-CE9A-49FF-92FE-00690E02E601}">
      <dgm:prSet/>
      <dgm:spPr/>
      <dgm:t>
        <a:bodyPr/>
        <a:lstStyle/>
        <a:p>
          <a:endParaRPr lang="en-GB"/>
        </a:p>
      </dgm:t>
    </dgm:pt>
    <dgm:pt modelId="{EF57FBCF-F3C3-43D6-B1F6-D743DEF601A6}" type="sibTrans" cxnId="{D547B4A6-CE9A-49FF-92FE-00690E02E601}">
      <dgm:prSet/>
      <dgm:spPr/>
      <dgm:t>
        <a:bodyPr/>
        <a:lstStyle/>
        <a:p>
          <a:endParaRPr lang="en-GB"/>
        </a:p>
      </dgm:t>
    </dgm:pt>
    <dgm:pt modelId="{65F5FBB0-1BD8-4EC7-A193-0FFD295DC4C2}">
      <dgm:prSet phldrT="[Text]" custT="1"/>
      <dgm:spPr/>
      <dgm:t>
        <a:bodyPr/>
        <a:lstStyle/>
        <a:p>
          <a:r>
            <a:rPr lang="en-GB" sz="1400" kern="1200">
              <a:latin typeface="Arial Nova"/>
            </a:rPr>
            <a:t>Decide whether you apply by post or online</a:t>
          </a:r>
        </a:p>
      </dgm:t>
    </dgm:pt>
    <dgm:pt modelId="{985A8CC7-75A3-46B9-B22C-AF9B27B55B92}" type="parTrans" cxnId="{7E00959F-F225-4DF7-868C-29EBE232F9FF}">
      <dgm:prSet/>
      <dgm:spPr/>
      <dgm:t>
        <a:bodyPr/>
        <a:lstStyle/>
        <a:p>
          <a:endParaRPr lang="en-GB"/>
        </a:p>
      </dgm:t>
    </dgm:pt>
    <dgm:pt modelId="{4612734E-47A7-4E60-BAEB-4F360FA7A99D}" type="sibTrans" cxnId="{7E00959F-F225-4DF7-868C-29EBE232F9FF}">
      <dgm:prSet/>
      <dgm:spPr/>
      <dgm:t>
        <a:bodyPr/>
        <a:lstStyle/>
        <a:p>
          <a:endParaRPr lang="en-GB"/>
        </a:p>
      </dgm:t>
    </dgm:pt>
    <dgm:pt modelId="{CB7DB589-86C1-4246-8B8A-4AE20B37801A}">
      <dgm:prSet phldrT="[Text]"/>
      <dgm:spPr/>
      <dgm:t>
        <a:bodyPr/>
        <a:lstStyle/>
        <a:p>
          <a:endParaRPr lang="en-GB" sz="1100">
            <a:latin typeface="Arial Nova"/>
          </a:endParaRPr>
        </a:p>
      </dgm:t>
    </dgm:pt>
    <dgm:pt modelId="{951DFB3C-659A-4625-9127-846EAF8B436D}" type="parTrans" cxnId="{0C756FD0-F5CC-4E65-8994-E6CBA74E25A7}">
      <dgm:prSet/>
      <dgm:spPr/>
      <dgm:t>
        <a:bodyPr/>
        <a:lstStyle/>
        <a:p>
          <a:endParaRPr lang="en-GB"/>
        </a:p>
      </dgm:t>
    </dgm:pt>
    <dgm:pt modelId="{12F48BC5-FC0E-4CC3-B399-5DFEF1FDC44C}" type="sibTrans" cxnId="{0C756FD0-F5CC-4E65-8994-E6CBA74E25A7}">
      <dgm:prSet/>
      <dgm:spPr/>
      <dgm:t>
        <a:bodyPr/>
        <a:lstStyle/>
        <a:p>
          <a:endParaRPr lang="en-GB"/>
        </a:p>
      </dgm:t>
    </dgm:pt>
    <dgm:pt modelId="{1055771D-58B9-4342-8DEB-4EED700F8834}">
      <dgm:prSet phldrT="[Text]" custT="1"/>
      <dgm:spPr/>
      <dgm:t>
        <a:bodyPr/>
        <a:lstStyle/>
        <a:p>
          <a:r>
            <a:rPr lang="en-GB" sz="1400">
              <a:latin typeface="Arial Nova"/>
            </a:rPr>
            <a:t>Agree whether your team will receive evidence daily or weekly</a:t>
          </a:r>
        </a:p>
      </dgm:t>
    </dgm:pt>
    <dgm:pt modelId="{CE1C6BF9-B6B4-40BE-BE16-9A3136A6257E}" type="parTrans" cxnId="{788CBCD6-4076-4D8D-A7BA-8167FAD40AC4}">
      <dgm:prSet/>
      <dgm:spPr/>
      <dgm:t>
        <a:bodyPr/>
        <a:lstStyle/>
        <a:p>
          <a:endParaRPr lang="en-GB"/>
        </a:p>
      </dgm:t>
    </dgm:pt>
    <dgm:pt modelId="{36897C92-886F-4206-8229-E58E8463199E}" type="sibTrans" cxnId="{788CBCD6-4076-4D8D-A7BA-8167FAD40AC4}">
      <dgm:prSet/>
      <dgm:spPr/>
      <dgm:t>
        <a:bodyPr/>
        <a:lstStyle/>
        <a:p>
          <a:endParaRPr lang="en-GB"/>
        </a:p>
      </dgm:t>
    </dgm:pt>
    <dgm:pt modelId="{759B7AB4-076D-4A7E-AAA9-83003F21706F}">
      <dgm:prSet phldrT="[Text]"/>
      <dgm:spPr/>
      <dgm:t>
        <a:bodyPr/>
        <a:lstStyle/>
        <a:p>
          <a:pPr>
            <a:buNone/>
          </a:pPr>
          <a:endParaRPr lang="en-GB" sz="1100">
            <a:latin typeface="Arial Nova"/>
          </a:endParaRPr>
        </a:p>
      </dgm:t>
    </dgm:pt>
    <dgm:pt modelId="{05C17BCD-B249-49FA-AC8D-33CBCC2DB5B0}" type="parTrans" cxnId="{59815FEF-421D-4CF1-AE60-B703E98C846D}">
      <dgm:prSet/>
      <dgm:spPr/>
      <dgm:t>
        <a:bodyPr/>
        <a:lstStyle/>
        <a:p>
          <a:endParaRPr lang="en-GB"/>
        </a:p>
      </dgm:t>
    </dgm:pt>
    <dgm:pt modelId="{E7BC2D97-0524-4B98-81EB-B43B25039FF9}" type="sibTrans" cxnId="{59815FEF-421D-4CF1-AE60-B703E98C846D}">
      <dgm:prSet/>
      <dgm:spPr/>
      <dgm:t>
        <a:bodyPr/>
        <a:lstStyle/>
        <a:p>
          <a:endParaRPr lang="en-GB"/>
        </a:p>
      </dgm:t>
    </dgm:pt>
    <dgm:pt modelId="{43DF2C0A-A336-449D-BA90-ED144FA582DC}">
      <dgm:prSet phldrT="[Text]" custT="1"/>
      <dgm:spPr/>
      <dgm:t>
        <a:bodyPr/>
        <a:lstStyle/>
        <a:p>
          <a:pPr>
            <a:buFont typeface="Arial" panose="020B0604020202020204" pitchFamily="34" charset="0"/>
            <a:buChar char="•"/>
          </a:pPr>
          <a:r>
            <a:rPr lang="en-GB" sz="1400">
              <a:latin typeface="Arial Nova"/>
            </a:rPr>
            <a:t>Consider whether you need a witness statement</a:t>
          </a:r>
        </a:p>
      </dgm:t>
    </dgm:pt>
    <dgm:pt modelId="{3286B120-3D57-4CD2-ADD1-5BC6EA2F1BE3}" type="parTrans" cxnId="{B0FD86D8-DB35-4942-A4A7-F32920C45156}">
      <dgm:prSet/>
      <dgm:spPr/>
      <dgm:t>
        <a:bodyPr/>
        <a:lstStyle/>
        <a:p>
          <a:endParaRPr lang="en-GB"/>
        </a:p>
      </dgm:t>
    </dgm:pt>
    <dgm:pt modelId="{3B719CFE-6462-4925-BC1F-9182CA908E2A}" type="sibTrans" cxnId="{B0FD86D8-DB35-4942-A4A7-F32920C45156}">
      <dgm:prSet/>
      <dgm:spPr/>
      <dgm:t>
        <a:bodyPr/>
        <a:lstStyle/>
        <a:p>
          <a:endParaRPr lang="en-GB"/>
        </a:p>
      </dgm:t>
    </dgm:pt>
    <dgm:pt modelId="{A389A6E1-0BE5-4EB6-A545-E050AEB220C1}">
      <dgm:prSet phldrT="[Text]" custT="1"/>
      <dgm:spPr/>
      <dgm:t>
        <a:bodyPr/>
        <a:lstStyle/>
        <a:p>
          <a:pPr rtl="0">
            <a:buFont typeface="Arial" panose="020B0604020202020204" pitchFamily="34" charset="0"/>
            <a:buChar char="•"/>
          </a:pPr>
          <a:r>
            <a:rPr lang="en-GB" sz="1400">
              <a:latin typeface="Arial Nova"/>
            </a:rPr>
            <a:t>Consider whether third parties need to give a statement or letter </a:t>
          </a:r>
        </a:p>
      </dgm:t>
    </dgm:pt>
    <dgm:pt modelId="{0374AA3F-225B-4160-885F-800C6AF8680E}" type="parTrans" cxnId="{4AD0D0F9-72D7-417D-AF17-7F8D96C3D949}">
      <dgm:prSet/>
      <dgm:spPr/>
      <dgm:t>
        <a:bodyPr/>
        <a:lstStyle/>
        <a:p>
          <a:endParaRPr lang="en-GB"/>
        </a:p>
      </dgm:t>
    </dgm:pt>
    <dgm:pt modelId="{5FC4D0A3-13CC-44AB-93FD-FDC8B4C2EE42}" type="sibTrans" cxnId="{4AD0D0F9-72D7-417D-AF17-7F8D96C3D949}">
      <dgm:prSet/>
      <dgm:spPr/>
      <dgm:t>
        <a:bodyPr/>
        <a:lstStyle/>
        <a:p>
          <a:endParaRPr lang="en-GB"/>
        </a:p>
      </dgm:t>
    </dgm:pt>
    <dgm:pt modelId="{B9C61AEB-9296-4BFB-8AEC-69D54ACE2482}">
      <dgm:prSet phldrT="[Text]" custT="1"/>
      <dgm:spPr/>
      <dgm:t>
        <a:bodyPr/>
        <a:lstStyle/>
        <a:p>
          <a:r>
            <a:rPr lang="en-GB" sz="1400" kern="1200">
              <a:latin typeface="Arial Nova"/>
            </a:rPr>
            <a:t>Start to draft application form with client (as early as possible!!</a:t>
          </a:r>
          <a:r>
            <a:rPr lang="en-GB" sz="1100" kern="1200">
              <a:latin typeface="Arial Nova"/>
            </a:rPr>
            <a:t>)</a:t>
          </a:r>
        </a:p>
      </dgm:t>
    </dgm:pt>
    <dgm:pt modelId="{5A86A4EF-3826-47EE-82DA-7D18FA2C39FD}" type="parTrans" cxnId="{5A5A9557-E8E4-4061-BF5C-EBA749F94733}">
      <dgm:prSet/>
      <dgm:spPr/>
      <dgm:t>
        <a:bodyPr/>
        <a:lstStyle/>
        <a:p>
          <a:endParaRPr lang="en-GB"/>
        </a:p>
      </dgm:t>
    </dgm:pt>
    <dgm:pt modelId="{7471DAF1-31C6-4BC3-ABC0-8FA7E5BDB51D}" type="sibTrans" cxnId="{5A5A9557-E8E4-4061-BF5C-EBA749F94733}">
      <dgm:prSet/>
      <dgm:spPr/>
      <dgm:t>
        <a:bodyPr/>
        <a:lstStyle/>
        <a:p>
          <a:endParaRPr lang="en-GB"/>
        </a:p>
      </dgm:t>
    </dgm:pt>
    <dgm:pt modelId="{381F88D2-B488-440D-805B-DFCA48125DDD}">
      <dgm:prSet phldrT="[Text]" custT="1"/>
      <dgm:spPr/>
      <dgm:t>
        <a:bodyPr/>
        <a:lstStyle/>
        <a:p>
          <a:pPr rtl="0"/>
          <a:r>
            <a:rPr lang="en-GB" sz="1400">
              <a:latin typeface="Arial Nova"/>
            </a:rPr>
            <a:t>Team set up WhatsApp group  for client to use</a:t>
          </a:r>
        </a:p>
      </dgm:t>
    </dgm:pt>
    <dgm:pt modelId="{09663B08-D171-4A06-A742-6CB894A7B739}" type="parTrans" cxnId="{06B731F7-E8DB-4458-954F-6C8B162A2063}">
      <dgm:prSet/>
      <dgm:spPr/>
      <dgm:t>
        <a:bodyPr/>
        <a:lstStyle/>
        <a:p>
          <a:endParaRPr lang="en-GB"/>
        </a:p>
      </dgm:t>
    </dgm:pt>
    <dgm:pt modelId="{A7DEC3B1-5C97-46EE-8E2F-5CFA8E94861D}" type="sibTrans" cxnId="{06B731F7-E8DB-4458-954F-6C8B162A2063}">
      <dgm:prSet/>
      <dgm:spPr/>
      <dgm:t>
        <a:bodyPr/>
        <a:lstStyle/>
        <a:p>
          <a:endParaRPr lang="en-GB"/>
        </a:p>
      </dgm:t>
    </dgm:pt>
    <dgm:pt modelId="{ADE0AE28-F3F6-4C62-A4AB-AD53BF01E29F}">
      <dgm:prSet phldrT="[Text]" custT="1"/>
      <dgm:spPr/>
      <dgm:t>
        <a:bodyPr/>
        <a:lstStyle/>
        <a:p>
          <a:endParaRPr lang="en-GB" sz="1400">
            <a:latin typeface="Arial Nova"/>
          </a:endParaRPr>
        </a:p>
      </dgm:t>
    </dgm:pt>
    <dgm:pt modelId="{F9E6AB87-A239-497A-BB0C-2038DFD4C2B2}" type="parTrans" cxnId="{012687F3-9CDB-4A30-BC69-46BEB4004549}">
      <dgm:prSet/>
      <dgm:spPr/>
      <dgm:t>
        <a:bodyPr/>
        <a:lstStyle/>
        <a:p>
          <a:endParaRPr lang="en-GB"/>
        </a:p>
      </dgm:t>
    </dgm:pt>
    <dgm:pt modelId="{14CCF964-D243-4445-9675-4F8D4B15ADB3}" type="sibTrans" cxnId="{012687F3-9CDB-4A30-BC69-46BEB4004549}">
      <dgm:prSet/>
      <dgm:spPr/>
      <dgm:t>
        <a:bodyPr/>
        <a:lstStyle/>
        <a:p>
          <a:endParaRPr lang="en-GB"/>
        </a:p>
      </dgm:t>
    </dgm:pt>
    <dgm:pt modelId="{47AB00F1-2105-4A8D-A450-2D00DE11B575}">
      <dgm:prSet phldrT="[Text]" custT="1"/>
      <dgm:spPr/>
      <dgm:t>
        <a:bodyPr/>
        <a:lstStyle/>
        <a:p>
          <a:pPr>
            <a:buFont typeface="Arial" panose="020B0604020202020204" pitchFamily="34" charset="0"/>
            <a:buChar char="•"/>
          </a:pPr>
          <a:endParaRPr lang="en-GB" sz="1400">
            <a:latin typeface="Arial Nova"/>
          </a:endParaRPr>
        </a:p>
      </dgm:t>
    </dgm:pt>
    <dgm:pt modelId="{EC4DC6AA-FF9D-4E38-9A68-6B6F9285A7B3}" type="parTrans" cxnId="{74CB141C-0077-4A30-94F8-8DF014653608}">
      <dgm:prSet/>
      <dgm:spPr/>
      <dgm:t>
        <a:bodyPr/>
        <a:lstStyle/>
        <a:p>
          <a:endParaRPr lang="en-GB"/>
        </a:p>
      </dgm:t>
    </dgm:pt>
    <dgm:pt modelId="{14946CE1-1FD7-49B3-B033-B0F33BC73E96}" type="sibTrans" cxnId="{74CB141C-0077-4A30-94F8-8DF014653608}">
      <dgm:prSet/>
      <dgm:spPr/>
      <dgm:t>
        <a:bodyPr/>
        <a:lstStyle/>
        <a:p>
          <a:endParaRPr lang="en-GB"/>
        </a:p>
      </dgm:t>
    </dgm:pt>
    <dgm:pt modelId="{B213B399-7041-4FA6-8EB0-1E8CDFCEBA00}">
      <dgm:prSet phldrT="[Text]" custT="1"/>
      <dgm:spPr/>
      <dgm:t>
        <a:bodyPr/>
        <a:lstStyle/>
        <a:p>
          <a:pPr rtl="0"/>
          <a:r>
            <a:rPr lang="en-GB" sz="1400" kern="1200">
              <a:solidFill>
                <a:srgbClr val="000000">
                  <a:hueOff val="0"/>
                  <a:satOff val="0"/>
                  <a:lumOff val="0"/>
                  <a:alphaOff val="0"/>
                </a:srgbClr>
              </a:solidFill>
              <a:latin typeface="Arial Nova"/>
              <a:ea typeface="+mn-ea"/>
              <a:cs typeface="+mn-cs"/>
            </a:rPr>
            <a:t>Prepare your client for the possibility of a fee paid application</a:t>
          </a:r>
          <a:r>
            <a:rPr lang="en-GB" sz="1400" kern="1200">
              <a:solidFill>
                <a:srgbClr val="000000">
                  <a:hueOff val="0"/>
                  <a:satOff val="0"/>
                  <a:lumOff val="0"/>
                  <a:alphaOff val="0"/>
                </a:srgbClr>
              </a:solidFill>
              <a:latin typeface="Corbel" panose="020B0503020204020204"/>
              <a:ea typeface="+mn-ea"/>
              <a:cs typeface="+mn-cs"/>
            </a:rPr>
            <a:t> </a:t>
          </a:r>
        </a:p>
      </dgm:t>
    </dgm:pt>
    <dgm:pt modelId="{E13049C3-6F1F-45B1-8979-5BB8B6F7B426}" type="parTrans" cxnId="{0FC44732-864E-4B0E-81EB-B1144F14B4EB}">
      <dgm:prSet/>
      <dgm:spPr/>
    </dgm:pt>
    <dgm:pt modelId="{8731BD76-DA4F-49DC-8512-F6569179DA17}" type="sibTrans" cxnId="{0FC44732-864E-4B0E-81EB-B1144F14B4EB}">
      <dgm:prSet/>
      <dgm:spPr/>
    </dgm:pt>
    <dgm:pt modelId="{57ACB52E-D5CE-4FFE-9E9D-917060A6EF17}" type="pres">
      <dgm:prSet presAssocID="{D5A70417-42A6-491B-AF8D-EA1EEDC23334}" presName="linearFlow" presStyleCnt="0">
        <dgm:presLayoutVars>
          <dgm:dir/>
          <dgm:animLvl val="lvl"/>
          <dgm:resizeHandles val="exact"/>
        </dgm:presLayoutVars>
      </dgm:prSet>
      <dgm:spPr/>
    </dgm:pt>
    <dgm:pt modelId="{DC5D1DFC-2BC9-48A6-855F-9C57F451ECFA}" type="pres">
      <dgm:prSet presAssocID="{AA15F6AF-34B2-4336-B95B-6F652634532F}" presName="composite" presStyleCnt="0"/>
      <dgm:spPr/>
    </dgm:pt>
    <dgm:pt modelId="{457F21D0-B94C-485B-AAEB-792B27AC3FB4}" type="pres">
      <dgm:prSet presAssocID="{AA15F6AF-34B2-4336-B95B-6F652634532F}" presName="parentText" presStyleLbl="alignNode1" presStyleIdx="0" presStyleCnt="3">
        <dgm:presLayoutVars>
          <dgm:chMax val="1"/>
          <dgm:bulletEnabled val="1"/>
        </dgm:presLayoutVars>
      </dgm:prSet>
      <dgm:spPr/>
    </dgm:pt>
    <dgm:pt modelId="{2B28AD98-3049-4051-BEC9-A96A57B9EBC1}" type="pres">
      <dgm:prSet presAssocID="{AA15F6AF-34B2-4336-B95B-6F652634532F}" presName="descendantText" presStyleLbl="alignAcc1" presStyleIdx="0" presStyleCnt="3">
        <dgm:presLayoutVars>
          <dgm:bulletEnabled val="1"/>
        </dgm:presLayoutVars>
      </dgm:prSet>
      <dgm:spPr/>
    </dgm:pt>
    <dgm:pt modelId="{053191FD-6C84-4173-925E-44FA97CA1659}" type="pres">
      <dgm:prSet presAssocID="{9F3D985C-3746-4698-A1C0-FCA4462161E8}" presName="sp" presStyleCnt="0"/>
      <dgm:spPr/>
    </dgm:pt>
    <dgm:pt modelId="{D2FB1536-BA6D-4658-BE46-2C675B3FB8F8}" type="pres">
      <dgm:prSet presAssocID="{895D620B-C561-470A-A28D-663889997B20}" presName="composite" presStyleCnt="0"/>
      <dgm:spPr/>
    </dgm:pt>
    <dgm:pt modelId="{EC738E23-53BA-4F74-9244-4A0F38C50BBA}" type="pres">
      <dgm:prSet presAssocID="{895D620B-C561-470A-A28D-663889997B20}" presName="parentText" presStyleLbl="alignNode1" presStyleIdx="1" presStyleCnt="3">
        <dgm:presLayoutVars>
          <dgm:chMax val="1"/>
          <dgm:bulletEnabled val="1"/>
        </dgm:presLayoutVars>
      </dgm:prSet>
      <dgm:spPr/>
    </dgm:pt>
    <dgm:pt modelId="{899DB990-9581-4F6F-B023-C38BC7F9DD57}" type="pres">
      <dgm:prSet presAssocID="{895D620B-C561-470A-A28D-663889997B20}" presName="descendantText" presStyleLbl="alignAcc1" presStyleIdx="1" presStyleCnt="3">
        <dgm:presLayoutVars>
          <dgm:bulletEnabled val="1"/>
        </dgm:presLayoutVars>
      </dgm:prSet>
      <dgm:spPr/>
    </dgm:pt>
    <dgm:pt modelId="{B9017317-7773-46EA-8CC0-BD741ACEBBC2}" type="pres">
      <dgm:prSet presAssocID="{84044D4B-83F1-404B-882B-579D5D233038}" presName="sp" presStyleCnt="0"/>
      <dgm:spPr/>
    </dgm:pt>
    <dgm:pt modelId="{D81FA4D9-89DE-4B71-B7E7-5C8B9A98F688}" type="pres">
      <dgm:prSet presAssocID="{9A320503-6E6A-4D35-BB24-B8A766ECF702}" presName="composite" presStyleCnt="0"/>
      <dgm:spPr/>
    </dgm:pt>
    <dgm:pt modelId="{6C089F1D-812B-4418-908B-190A28BEF693}" type="pres">
      <dgm:prSet presAssocID="{9A320503-6E6A-4D35-BB24-B8A766ECF702}" presName="parentText" presStyleLbl="alignNode1" presStyleIdx="2" presStyleCnt="3">
        <dgm:presLayoutVars>
          <dgm:chMax val="1"/>
          <dgm:bulletEnabled val="1"/>
        </dgm:presLayoutVars>
      </dgm:prSet>
      <dgm:spPr/>
    </dgm:pt>
    <dgm:pt modelId="{44BB30A0-858C-4009-9847-D4790E5F6529}" type="pres">
      <dgm:prSet presAssocID="{9A320503-6E6A-4D35-BB24-B8A766ECF702}" presName="descendantText" presStyleLbl="alignAcc1" presStyleIdx="2" presStyleCnt="3" custLinFactNeighborX="671" custLinFactNeighborY="67">
        <dgm:presLayoutVars>
          <dgm:bulletEnabled val="1"/>
        </dgm:presLayoutVars>
      </dgm:prSet>
      <dgm:spPr/>
    </dgm:pt>
  </dgm:ptLst>
  <dgm:cxnLst>
    <dgm:cxn modelId="{F160EA05-9625-4070-9060-759028605592}" type="presOf" srcId="{9A320503-6E6A-4D35-BB24-B8A766ECF702}" destId="{6C089F1D-812B-4418-908B-190A28BEF693}" srcOrd="0" destOrd="0" presId="urn:microsoft.com/office/officeart/2005/8/layout/chevron2"/>
    <dgm:cxn modelId="{266A5C08-1406-47CF-916C-4B7922143D47}" type="presOf" srcId="{43DF2C0A-A336-449D-BA90-ED144FA582DC}" destId="{899DB990-9581-4F6F-B023-C38BC7F9DD57}" srcOrd="0" destOrd="2" presId="urn:microsoft.com/office/officeart/2005/8/layout/chevron2"/>
    <dgm:cxn modelId="{74CB141C-0077-4A30-94F8-8DF014653608}" srcId="{895D620B-C561-470A-A28D-663889997B20}" destId="{47AB00F1-2105-4A8D-A450-2D00DE11B575}" srcOrd="0" destOrd="0" parTransId="{EC4DC6AA-FF9D-4E38-9A68-6B6F9285A7B3}" sibTransId="{14946CE1-1FD7-49B3-B033-B0F33BC73E96}"/>
    <dgm:cxn modelId="{FA14D426-E38A-47A1-BC93-BCDFCF2625B2}" type="presOf" srcId="{1055771D-58B9-4342-8DEB-4EED700F8834}" destId="{2B28AD98-3049-4051-BEC9-A96A57B9EBC1}" srcOrd="0" destOrd="3" presId="urn:microsoft.com/office/officeart/2005/8/layout/chevron2"/>
    <dgm:cxn modelId="{0FC44732-864E-4B0E-81EB-B1144F14B4EB}" srcId="{9A320503-6E6A-4D35-BB24-B8A766ECF702}" destId="{B213B399-7041-4FA6-8EB0-1E8CDFCEBA00}" srcOrd="2" destOrd="0" parTransId="{E13049C3-6F1F-45B1-8979-5BB8B6F7B426}" sibTransId="{8731BD76-DA4F-49DC-8512-F6569179DA17}"/>
    <dgm:cxn modelId="{9C928838-3EA2-4DAE-90E5-1D2FCFE67A06}" type="presOf" srcId="{47AB00F1-2105-4A8D-A450-2D00DE11B575}" destId="{899DB990-9581-4F6F-B023-C38BC7F9DD57}" srcOrd="0" destOrd="0" presId="urn:microsoft.com/office/officeart/2005/8/layout/chevron2"/>
    <dgm:cxn modelId="{C795685B-809B-4127-A361-17DE254A15E9}" type="presOf" srcId="{CB7DB589-86C1-4246-8B8A-4AE20B37801A}" destId="{2B28AD98-3049-4051-BEC9-A96A57B9EBC1}" srcOrd="0" destOrd="4" presId="urn:microsoft.com/office/officeart/2005/8/layout/chevron2"/>
    <dgm:cxn modelId="{8851B861-237C-4072-94D2-9AF588169877}" srcId="{895D620B-C561-470A-A28D-663889997B20}" destId="{409E5F87-7A51-42B0-8045-7444DB48E301}" srcOrd="1" destOrd="0" parTransId="{9A11FA4C-BC48-4BC8-A547-12AD1DFCFC64}" sibTransId="{1A7ED5A0-590F-44F9-A763-AADACD0AB90B}"/>
    <dgm:cxn modelId="{9C41B273-1543-4B4B-A86E-AC62C886CD89}" type="presOf" srcId="{ADE0AE28-F3F6-4C62-A4AB-AD53BF01E29F}" destId="{2B28AD98-3049-4051-BEC9-A96A57B9EBC1}" srcOrd="0" destOrd="0" presId="urn:microsoft.com/office/officeart/2005/8/layout/chevron2"/>
    <dgm:cxn modelId="{1C792F55-4C52-4C98-BC8A-DE2E228C9B56}" type="presOf" srcId="{B9C61AEB-9296-4BFB-8AEC-69D54ACE2482}" destId="{44BB30A0-858C-4009-9847-D4790E5F6529}" srcOrd="0" destOrd="1" presId="urn:microsoft.com/office/officeart/2005/8/layout/chevron2"/>
    <dgm:cxn modelId="{5A5A9557-E8E4-4061-BF5C-EBA749F94733}" srcId="{9A320503-6E6A-4D35-BB24-B8A766ECF702}" destId="{B9C61AEB-9296-4BFB-8AEC-69D54ACE2482}" srcOrd="1" destOrd="0" parTransId="{5A86A4EF-3826-47EE-82DA-7D18FA2C39FD}" sibTransId="{7471DAF1-31C6-4BC3-ABC0-8FA7E5BDB51D}"/>
    <dgm:cxn modelId="{EB65DB81-2F48-432C-9C49-8B06C173DC7C}" srcId="{D5A70417-42A6-491B-AF8D-EA1EEDC23334}" destId="{895D620B-C561-470A-A28D-663889997B20}" srcOrd="1" destOrd="0" parTransId="{72C7098E-2B12-4915-9A4D-75EA350CAE8E}" sibTransId="{84044D4B-83F1-404B-882B-579D5D233038}"/>
    <dgm:cxn modelId="{BBA95E86-A634-48A9-B14F-D47BB48552BC}" type="presOf" srcId="{409E5F87-7A51-42B0-8045-7444DB48E301}" destId="{899DB990-9581-4F6F-B023-C38BC7F9DD57}" srcOrd="0" destOrd="1" presId="urn:microsoft.com/office/officeart/2005/8/layout/chevron2"/>
    <dgm:cxn modelId="{C02AA58A-6BC6-406F-BE87-C2BC0591E6BD}" type="presOf" srcId="{65F5FBB0-1BD8-4EC7-A193-0FFD295DC4C2}" destId="{44BB30A0-858C-4009-9847-D4790E5F6529}" srcOrd="0" destOrd="0" presId="urn:microsoft.com/office/officeart/2005/8/layout/chevron2"/>
    <dgm:cxn modelId="{1D71A68C-9122-4481-A5AB-26C205DCFCB7}" srcId="{D5A70417-42A6-491B-AF8D-EA1EEDC23334}" destId="{AA15F6AF-34B2-4336-B95B-6F652634532F}" srcOrd="0" destOrd="0" parTransId="{42B0F04B-5E78-4708-B4A2-9CE017276C21}" sibTransId="{9F3D985C-3746-4698-A1C0-FCA4462161E8}"/>
    <dgm:cxn modelId="{6A1A0395-3422-4FCD-837F-85AF2D03B720}" type="presOf" srcId="{381F88D2-B488-440D-805B-DFCA48125DDD}" destId="{2B28AD98-3049-4051-BEC9-A96A57B9EBC1}" srcOrd="0" destOrd="2" presId="urn:microsoft.com/office/officeart/2005/8/layout/chevron2"/>
    <dgm:cxn modelId="{CD02A895-56C8-4257-94BD-1D2A30951F03}" type="presOf" srcId="{B213B399-7041-4FA6-8EB0-1E8CDFCEBA00}" destId="{44BB30A0-858C-4009-9847-D4790E5F6529}" srcOrd="0" destOrd="2" presId="urn:microsoft.com/office/officeart/2005/8/layout/chevron2"/>
    <dgm:cxn modelId="{975A6596-67DF-4A2E-82DC-F58FB649350D}" srcId="{AA15F6AF-34B2-4336-B95B-6F652634532F}" destId="{26A60989-173B-45B5-BE83-F4F82E4FFC24}" srcOrd="1" destOrd="0" parTransId="{C1D7F804-89E6-4C5F-B02B-93213735C00A}" sibTransId="{DC8099C2-784E-4794-BEE5-FB6EBB670F9B}"/>
    <dgm:cxn modelId="{8B468798-4505-4C8F-98B7-4F2D7850FA70}" type="presOf" srcId="{AA15F6AF-34B2-4336-B95B-6F652634532F}" destId="{457F21D0-B94C-485B-AAEB-792B27AC3FB4}" srcOrd="0" destOrd="0" presId="urn:microsoft.com/office/officeart/2005/8/layout/chevron2"/>
    <dgm:cxn modelId="{7E00959F-F225-4DF7-868C-29EBE232F9FF}" srcId="{9A320503-6E6A-4D35-BB24-B8A766ECF702}" destId="{65F5FBB0-1BD8-4EC7-A193-0FFD295DC4C2}" srcOrd="0" destOrd="0" parTransId="{985A8CC7-75A3-46B9-B22C-AF9B27B55B92}" sibTransId="{4612734E-47A7-4E60-BAEB-4F360FA7A99D}"/>
    <dgm:cxn modelId="{46EF11A1-1A9F-4E7A-99E3-F6842B269D18}" type="presOf" srcId="{D5A70417-42A6-491B-AF8D-EA1EEDC23334}" destId="{57ACB52E-D5CE-4FFE-9E9D-917060A6EF17}" srcOrd="0" destOrd="0" presId="urn:microsoft.com/office/officeart/2005/8/layout/chevron2"/>
    <dgm:cxn modelId="{D547B4A6-CE9A-49FF-92FE-00690E02E601}" srcId="{D5A70417-42A6-491B-AF8D-EA1EEDC23334}" destId="{9A320503-6E6A-4D35-BB24-B8A766ECF702}" srcOrd="2" destOrd="0" parTransId="{344EB86D-4DA2-41D5-9762-DA695C8CEB67}" sibTransId="{EF57FBCF-F3C3-43D6-B1F6-D743DEF601A6}"/>
    <dgm:cxn modelId="{942BE7B1-82E3-441F-861C-23CEE324A17B}" type="presOf" srcId="{A389A6E1-0BE5-4EB6-A545-E050AEB220C1}" destId="{899DB990-9581-4F6F-B023-C38BC7F9DD57}" srcOrd="0" destOrd="3" presId="urn:microsoft.com/office/officeart/2005/8/layout/chevron2"/>
    <dgm:cxn modelId="{BC0E9EB5-F796-4812-B8CC-EFEBFE2EF43D}" type="presOf" srcId="{759B7AB4-076D-4A7E-AAA9-83003F21706F}" destId="{899DB990-9581-4F6F-B023-C38BC7F9DD57}" srcOrd="0" destOrd="4" presId="urn:microsoft.com/office/officeart/2005/8/layout/chevron2"/>
    <dgm:cxn modelId="{AD30E7BA-3658-4F94-A57F-9CD74E4353F5}" type="presOf" srcId="{26A60989-173B-45B5-BE83-F4F82E4FFC24}" destId="{2B28AD98-3049-4051-BEC9-A96A57B9EBC1}" srcOrd="0" destOrd="1" presId="urn:microsoft.com/office/officeart/2005/8/layout/chevron2"/>
    <dgm:cxn modelId="{01C2B9BE-D972-4F96-86D6-9BD8CE873C38}" type="presOf" srcId="{895D620B-C561-470A-A28D-663889997B20}" destId="{EC738E23-53BA-4F74-9244-4A0F38C50BBA}" srcOrd="0" destOrd="0" presId="urn:microsoft.com/office/officeart/2005/8/layout/chevron2"/>
    <dgm:cxn modelId="{0C756FD0-F5CC-4E65-8994-E6CBA74E25A7}" srcId="{AA15F6AF-34B2-4336-B95B-6F652634532F}" destId="{CB7DB589-86C1-4246-8B8A-4AE20B37801A}" srcOrd="4" destOrd="0" parTransId="{951DFB3C-659A-4625-9127-846EAF8B436D}" sibTransId="{12F48BC5-FC0E-4CC3-B399-5DFEF1FDC44C}"/>
    <dgm:cxn modelId="{788CBCD6-4076-4D8D-A7BA-8167FAD40AC4}" srcId="{AA15F6AF-34B2-4336-B95B-6F652634532F}" destId="{1055771D-58B9-4342-8DEB-4EED700F8834}" srcOrd="3" destOrd="0" parTransId="{CE1C6BF9-B6B4-40BE-BE16-9A3136A6257E}" sibTransId="{36897C92-886F-4206-8229-E58E8463199E}"/>
    <dgm:cxn modelId="{B0FD86D8-DB35-4942-A4A7-F32920C45156}" srcId="{895D620B-C561-470A-A28D-663889997B20}" destId="{43DF2C0A-A336-449D-BA90-ED144FA582DC}" srcOrd="2" destOrd="0" parTransId="{3286B120-3D57-4CD2-ADD1-5BC6EA2F1BE3}" sibTransId="{3B719CFE-6462-4925-BC1F-9182CA908E2A}"/>
    <dgm:cxn modelId="{59815FEF-421D-4CF1-AE60-B703E98C846D}" srcId="{895D620B-C561-470A-A28D-663889997B20}" destId="{759B7AB4-076D-4A7E-AAA9-83003F21706F}" srcOrd="4" destOrd="0" parTransId="{05C17BCD-B249-49FA-AC8D-33CBCC2DB5B0}" sibTransId="{E7BC2D97-0524-4B98-81EB-B43B25039FF9}"/>
    <dgm:cxn modelId="{012687F3-9CDB-4A30-BC69-46BEB4004549}" srcId="{AA15F6AF-34B2-4336-B95B-6F652634532F}" destId="{ADE0AE28-F3F6-4C62-A4AB-AD53BF01E29F}" srcOrd="0" destOrd="0" parTransId="{F9E6AB87-A239-497A-BB0C-2038DFD4C2B2}" sibTransId="{14CCF964-D243-4445-9675-4F8D4B15ADB3}"/>
    <dgm:cxn modelId="{06B731F7-E8DB-4458-954F-6C8B162A2063}" srcId="{AA15F6AF-34B2-4336-B95B-6F652634532F}" destId="{381F88D2-B488-440D-805B-DFCA48125DDD}" srcOrd="2" destOrd="0" parTransId="{09663B08-D171-4A06-A742-6CB894A7B739}" sibTransId="{A7DEC3B1-5C97-46EE-8E2F-5CFA8E94861D}"/>
    <dgm:cxn modelId="{4AD0D0F9-72D7-417D-AF17-7F8D96C3D949}" srcId="{895D620B-C561-470A-A28D-663889997B20}" destId="{A389A6E1-0BE5-4EB6-A545-E050AEB220C1}" srcOrd="3" destOrd="0" parTransId="{0374AA3F-225B-4160-885F-800C6AF8680E}" sibTransId="{5FC4D0A3-13CC-44AB-93FD-FDC8B4C2EE42}"/>
    <dgm:cxn modelId="{9FA25376-23B0-4AAF-8260-5BADCE223BE0}" type="presParOf" srcId="{57ACB52E-D5CE-4FFE-9E9D-917060A6EF17}" destId="{DC5D1DFC-2BC9-48A6-855F-9C57F451ECFA}" srcOrd="0" destOrd="0" presId="urn:microsoft.com/office/officeart/2005/8/layout/chevron2"/>
    <dgm:cxn modelId="{7B5F5071-8103-4001-B5FE-8B1D029D169E}" type="presParOf" srcId="{DC5D1DFC-2BC9-48A6-855F-9C57F451ECFA}" destId="{457F21D0-B94C-485B-AAEB-792B27AC3FB4}" srcOrd="0" destOrd="0" presId="urn:microsoft.com/office/officeart/2005/8/layout/chevron2"/>
    <dgm:cxn modelId="{BFAAC4C8-0167-4AB0-8CFC-729B1E1E12B5}" type="presParOf" srcId="{DC5D1DFC-2BC9-48A6-855F-9C57F451ECFA}" destId="{2B28AD98-3049-4051-BEC9-A96A57B9EBC1}" srcOrd="1" destOrd="0" presId="urn:microsoft.com/office/officeart/2005/8/layout/chevron2"/>
    <dgm:cxn modelId="{6AEEA4DE-0B44-4FBB-B76D-EC31D6CC644F}" type="presParOf" srcId="{57ACB52E-D5CE-4FFE-9E9D-917060A6EF17}" destId="{053191FD-6C84-4173-925E-44FA97CA1659}" srcOrd="1" destOrd="0" presId="urn:microsoft.com/office/officeart/2005/8/layout/chevron2"/>
    <dgm:cxn modelId="{3EA5D23A-A56F-4D08-8956-1789DA25747B}" type="presParOf" srcId="{57ACB52E-D5CE-4FFE-9E9D-917060A6EF17}" destId="{D2FB1536-BA6D-4658-BE46-2C675B3FB8F8}" srcOrd="2" destOrd="0" presId="urn:microsoft.com/office/officeart/2005/8/layout/chevron2"/>
    <dgm:cxn modelId="{1D05AC45-39A2-4BA4-804F-A3F61032AFE5}" type="presParOf" srcId="{D2FB1536-BA6D-4658-BE46-2C675B3FB8F8}" destId="{EC738E23-53BA-4F74-9244-4A0F38C50BBA}" srcOrd="0" destOrd="0" presId="urn:microsoft.com/office/officeart/2005/8/layout/chevron2"/>
    <dgm:cxn modelId="{101239DC-F0C1-4A22-9342-830178F28E21}" type="presParOf" srcId="{D2FB1536-BA6D-4658-BE46-2C675B3FB8F8}" destId="{899DB990-9581-4F6F-B023-C38BC7F9DD57}" srcOrd="1" destOrd="0" presId="urn:microsoft.com/office/officeart/2005/8/layout/chevron2"/>
    <dgm:cxn modelId="{134B2F57-10FB-4C24-8624-CF8B49818354}" type="presParOf" srcId="{57ACB52E-D5CE-4FFE-9E9D-917060A6EF17}" destId="{B9017317-7773-46EA-8CC0-BD741ACEBBC2}" srcOrd="3" destOrd="0" presId="urn:microsoft.com/office/officeart/2005/8/layout/chevron2"/>
    <dgm:cxn modelId="{0BC6562A-10B5-4212-91EB-735361AAB8C2}" type="presParOf" srcId="{57ACB52E-D5CE-4FFE-9E9D-917060A6EF17}" destId="{D81FA4D9-89DE-4B71-B7E7-5C8B9A98F688}" srcOrd="4" destOrd="0" presId="urn:microsoft.com/office/officeart/2005/8/layout/chevron2"/>
    <dgm:cxn modelId="{111087D6-677B-40F6-BF38-978D0032742B}" type="presParOf" srcId="{D81FA4D9-89DE-4B71-B7E7-5C8B9A98F688}" destId="{6C089F1D-812B-4418-908B-190A28BEF693}" srcOrd="0" destOrd="0" presId="urn:microsoft.com/office/officeart/2005/8/layout/chevron2"/>
    <dgm:cxn modelId="{A5799CC9-EF24-4773-ADB3-3DAF53DB1C16}" type="presParOf" srcId="{D81FA4D9-89DE-4B71-B7E7-5C8B9A98F688}" destId="{44BB30A0-858C-4009-9847-D4790E5F65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AF40C3-B157-4B62-955D-194FB8245D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646454FD-9F7F-4FF9-831A-DE19DD3E502B}">
      <dgm:prSet phldrT="[Text]"/>
      <dgm:spPr>
        <a:solidFill>
          <a:schemeClr val="accent5">
            <a:lumMod val="40000"/>
            <a:lumOff val="60000"/>
          </a:schemeClr>
        </a:solidFill>
      </dgm:spPr>
      <dgm:t>
        <a:bodyPr/>
        <a:lstStyle/>
        <a:p>
          <a:r>
            <a:rPr lang="en-GB">
              <a:latin typeface="Arial Nova"/>
            </a:rPr>
            <a:t>4</a:t>
          </a:r>
        </a:p>
      </dgm:t>
    </dgm:pt>
    <dgm:pt modelId="{BC429889-50C3-4EEE-AD13-F1C2FEFD0321}" type="parTrans" cxnId="{8347CDE0-BC35-4777-8D33-7CCC0B1422C9}">
      <dgm:prSet/>
      <dgm:spPr/>
      <dgm:t>
        <a:bodyPr/>
        <a:lstStyle/>
        <a:p>
          <a:endParaRPr lang="en-GB"/>
        </a:p>
      </dgm:t>
    </dgm:pt>
    <dgm:pt modelId="{DBEE8ED6-5ADE-489E-B764-C843E34CFE68}" type="sibTrans" cxnId="{8347CDE0-BC35-4777-8D33-7CCC0B1422C9}">
      <dgm:prSet/>
      <dgm:spPr/>
      <dgm:t>
        <a:bodyPr/>
        <a:lstStyle/>
        <a:p>
          <a:endParaRPr lang="en-GB"/>
        </a:p>
      </dgm:t>
    </dgm:pt>
    <dgm:pt modelId="{A9ADC63C-A9CB-43AB-8367-7234A1E50A85}">
      <dgm:prSet phldrT="[Text]"/>
      <dgm:spPr/>
      <dgm:t>
        <a:bodyPr/>
        <a:lstStyle/>
        <a:p>
          <a:r>
            <a:rPr lang="en-GB">
              <a:latin typeface="Arial Nova"/>
            </a:rPr>
            <a:t>Draft legal submissions in support of fee waiver and registration applications</a:t>
          </a:r>
        </a:p>
      </dgm:t>
    </dgm:pt>
    <dgm:pt modelId="{276CE544-E724-47F2-86DE-872B13F7479C}" type="parTrans" cxnId="{3EA38B91-C150-45C6-AF37-6F707FB28752}">
      <dgm:prSet/>
      <dgm:spPr/>
      <dgm:t>
        <a:bodyPr/>
        <a:lstStyle/>
        <a:p>
          <a:endParaRPr lang="en-GB"/>
        </a:p>
      </dgm:t>
    </dgm:pt>
    <dgm:pt modelId="{0F136892-5DDE-4516-87E3-36A27BF8E43B}" type="sibTrans" cxnId="{3EA38B91-C150-45C6-AF37-6F707FB28752}">
      <dgm:prSet/>
      <dgm:spPr/>
      <dgm:t>
        <a:bodyPr/>
        <a:lstStyle/>
        <a:p>
          <a:endParaRPr lang="en-GB"/>
        </a:p>
      </dgm:t>
    </dgm:pt>
    <dgm:pt modelId="{DBD64480-E34C-4F78-8EDE-872E7633D8AE}">
      <dgm:prSet phldrT="[Text]"/>
      <dgm:spPr/>
      <dgm:t>
        <a:bodyPr/>
        <a:lstStyle/>
        <a:p>
          <a:pPr rtl="0"/>
          <a:r>
            <a:rPr lang="en-GB">
              <a:latin typeface="Arial Nova"/>
            </a:rPr>
            <a:t>Finalise evidence of financial situation </a:t>
          </a:r>
        </a:p>
      </dgm:t>
    </dgm:pt>
    <dgm:pt modelId="{71A383D1-EE60-459D-B023-40784932E0E8}" type="parTrans" cxnId="{7CB78F09-1E2C-4B08-9B4D-BD3294E55948}">
      <dgm:prSet/>
      <dgm:spPr/>
      <dgm:t>
        <a:bodyPr/>
        <a:lstStyle/>
        <a:p>
          <a:endParaRPr lang="en-GB"/>
        </a:p>
      </dgm:t>
    </dgm:pt>
    <dgm:pt modelId="{DA14EA76-C775-407A-8C2F-A4F51E9E16D3}" type="sibTrans" cxnId="{7CB78F09-1E2C-4B08-9B4D-BD3294E55948}">
      <dgm:prSet/>
      <dgm:spPr/>
      <dgm:t>
        <a:bodyPr/>
        <a:lstStyle/>
        <a:p>
          <a:endParaRPr lang="en-GB"/>
        </a:p>
      </dgm:t>
    </dgm:pt>
    <dgm:pt modelId="{57AD1F49-DE1E-4B63-B125-D5907A137128}">
      <dgm:prSet phldrT="[Text]"/>
      <dgm:spPr>
        <a:solidFill>
          <a:schemeClr val="accent5">
            <a:lumMod val="60000"/>
            <a:lumOff val="40000"/>
          </a:schemeClr>
        </a:solidFill>
      </dgm:spPr>
      <dgm:t>
        <a:bodyPr/>
        <a:lstStyle/>
        <a:p>
          <a:r>
            <a:rPr lang="en-GB">
              <a:latin typeface="Arial Nova"/>
            </a:rPr>
            <a:t>5</a:t>
          </a:r>
        </a:p>
      </dgm:t>
    </dgm:pt>
    <dgm:pt modelId="{02E1F311-7A44-4C8E-AC7A-B64C19AEB374}" type="parTrans" cxnId="{AB13691B-D789-4CFB-8FED-0271DF7F9620}">
      <dgm:prSet/>
      <dgm:spPr/>
      <dgm:t>
        <a:bodyPr/>
        <a:lstStyle/>
        <a:p>
          <a:endParaRPr lang="en-GB"/>
        </a:p>
      </dgm:t>
    </dgm:pt>
    <dgm:pt modelId="{BD9155FB-669F-410E-89C6-2D0686C51FF6}" type="sibTrans" cxnId="{AB13691B-D789-4CFB-8FED-0271DF7F9620}">
      <dgm:prSet/>
      <dgm:spPr/>
      <dgm:t>
        <a:bodyPr/>
        <a:lstStyle/>
        <a:p>
          <a:endParaRPr lang="en-GB"/>
        </a:p>
      </dgm:t>
    </dgm:pt>
    <dgm:pt modelId="{EE9CCE2F-9A0A-4630-AA61-8DADD221B396}">
      <dgm:prSet phldrT="[Text]"/>
      <dgm:spPr/>
      <dgm:t>
        <a:bodyPr/>
        <a:lstStyle/>
        <a:p>
          <a:r>
            <a:rPr lang="en-GB">
              <a:latin typeface="Arial Nova"/>
            </a:rPr>
            <a:t>Receive decision on fee waiver application</a:t>
          </a:r>
        </a:p>
      </dgm:t>
    </dgm:pt>
    <dgm:pt modelId="{ED6FF0F9-3C9A-460A-93BD-3F13325CEA9D}" type="parTrans" cxnId="{EEE1B7EC-9D24-4A8F-87D5-BB88FF4A19FA}">
      <dgm:prSet/>
      <dgm:spPr/>
      <dgm:t>
        <a:bodyPr/>
        <a:lstStyle/>
        <a:p>
          <a:endParaRPr lang="en-GB"/>
        </a:p>
      </dgm:t>
    </dgm:pt>
    <dgm:pt modelId="{39FE7473-8B9A-4C25-9FA2-042CC753C98D}" type="sibTrans" cxnId="{EEE1B7EC-9D24-4A8F-87D5-BB88FF4A19FA}">
      <dgm:prSet/>
      <dgm:spPr/>
      <dgm:t>
        <a:bodyPr/>
        <a:lstStyle/>
        <a:p>
          <a:endParaRPr lang="en-GB"/>
        </a:p>
      </dgm:t>
    </dgm:pt>
    <dgm:pt modelId="{B6B7CC05-7BCF-44AA-9A75-1A527CDEFE4A}">
      <dgm:prSet phldrT="[Text]"/>
      <dgm:spPr/>
      <dgm:t>
        <a:bodyPr/>
        <a:lstStyle/>
        <a:p>
          <a:pPr rtl="0"/>
          <a:r>
            <a:rPr lang="en-GB">
              <a:latin typeface="Arial Nova"/>
            </a:rPr>
            <a:t>Submit registration application </a:t>
          </a:r>
        </a:p>
      </dgm:t>
    </dgm:pt>
    <dgm:pt modelId="{9A21D4F7-3DBA-4B19-8593-24D22AD0F94C}" type="parTrans" cxnId="{275FF9C0-C9BA-4348-B98F-8B75B14B2877}">
      <dgm:prSet/>
      <dgm:spPr/>
      <dgm:t>
        <a:bodyPr/>
        <a:lstStyle/>
        <a:p>
          <a:endParaRPr lang="en-GB"/>
        </a:p>
      </dgm:t>
    </dgm:pt>
    <dgm:pt modelId="{1BD79958-8560-447E-A681-F8CF1FD89300}" type="sibTrans" cxnId="{275FF9C0-C9BA-4348-B98F-8B75B14B2877}">
      <dgm:prSet/>
      <dgm:spPr/>
      <dgm:t>
        <a:bodyPr/>
        <a:lstStyle/>
        <a:p>
          <a:endParaRPr lang="en-GB"/>
        </a:p>
      </dgm:t>
    </dgm:pt>
    <dgm:pt modelId="{993E086B-C165-448C-B717-510F6D83B1FD}">
      <dgm:prSet phldrT="[Text]"/>
      <dgm:spPr>
        <a:solidFill>
          <a:schemeClr val="accent5">
            <a:lumMod val="75000"/>
          </a:schemeClr>
        </a:solidFill>
      </dgm:spPr>
      <dgm:t>
        <a:bodyPr/>
        <a:lstStyle/>
        <a:p>
          <a:r>
            <a:rPr lang="en-GB">
              <a:latin typeface="Arial Nova"/>
            </a:rPr>
            <a:t>6</a:t>
          </a:r>
        </a:p>
      </dgm:t>
    </dgm:pt>
    <dgm:pt modelId="{28D9664F-8D96-42B0-9261-2BDE675D2518}" type="parTrans" cxnId="{1CF43594-0EA9-4B7A-925B-CF194BD17AA5}">
      <dgm:prSet/>
      <dgm:spPr/>
      <dgm:t>
        <a:bodyPr/>
        <a:lstStyle/>
        <a:p>
          <a:endParaRPr lang="en-GB"/>
        </a:p>
      </dgm:t>
    </dgm:pt>
    <dgm:pt modelId="{E26E37C7-6A48-40DA-AB38-B0DF30DF7431}" type="sibTrans" cxnId="{1CF43594-0EA9-4B7A-925B-CF194BD17AA5}">
      <dgm:prSet/>
      <dgm:spPr/>
      <dgm:t>
        <a:bodyPr/>
        <a:lstStyle/>
        <a:p>
          <a:endParaRPr lang="en-GB"/>
        </a:p>
      </dgm:t>
    </dgm:pt>
    <dgm:pt modelId="{D5627A09-2BA8-4151-B031-AE15D3CD95FB}">
      <dgm:prSet phldrT="[Text]"/>
      <dgm:spPr/>
      <dgm:t>
        <a:bodyPr/>
        <a:lstStyle/>
        <a:p>
          <a:r>
            <a:rPr lang="en-GB">
              <a:latin typeface="Arial Nova"/>
            </a:rPr>
            <a:t>Family attend Service Centre to submit documents and enrol biometric information</a:t>
          </a:r>
        </a:p>
      </dgm:t>
    </dgm:pt>
    <dgm:pt modelId="{38827B1D-52F3-485E-8255-CBC5AB32875C}" type="parTrans" cxnId="{9F6AF31E-B95A-4472-8009-F6F276B51404}">
      <dgm:prSet/>
      <dgm:spPr/>
      <dgm:t>
        <a:bodyPr/>
        <a:lstStyle/>
        <a:p>
          <a:endParaRPr lang="en-GB"/>
        </a:p>
      </dgm:t>
    </dgm:pt>
    <dgm:pt modelId="{8E8F34D7-7EBA-4BB2-8F4C-875E0DA41DD1}" type="sibTrans" cxnId="{9F6AF31E-B95A-4472-8009-F6F276B51404}">
      <dgm:prSet/>
      <dgm:spPr/>
      <dgm:t>
        <a:bodyPr/>
        <a:lstStyle/>
        <a:p>
          <a:endParaRPr lang="en-GB"/>
        </a:p>
      </dgm:t>
    </dgm:pt>
    <dgm:pt modelId="{9E60C6D1-217C-4D94-89B8-2CE5017B950B}">
      <dgm:prSet phldrT="[Text]"/>
      <dgm:spPr/>
      <dgm:t>
        <a:bodyPr/>
        <a:lstStyle/>
        <a:p>
          <a:r>
            <a:rPr lang="en-GB">
              <a:latin typeface="Arial Nova"/>
            </a:rPr>
            <a:t>Home Office decision</a:t>
          </a:r>
        </a:p>
      </dgm:t>
    </dgm:pt>
    <dgm:pt modelId="{3048E2D9-E242-4CB3-B3DF-FCE5A67CB231}" type="parTrans" cxnId="{059AD18D-174B-452E-BE34-2F14249E1922}">
      <dgm:prSet/>
      <dgm:spPr/>
      <dgm:t>
        <a:bodyPr/>
        <a:lstStyle/>
        <a:p>
          <a:endParaRPr lang="en-GB"/>
        </a:p>
      </dgm:t>
    </dgm:pt>
    <dgm:pt modelId="{4A555C8A-D4D2-4772-A231-9DCC7D268A92}" type="sibTrans" cxnId="{059AD18D-174B-452E-BE34-2F14249E1922}">
      <dgm:prSet/>
      <dgm:spPr/>
      <dgm:t>
        <a:bodyPr/>
        <a:lstStyle/>
        <a:p>
          <a:endParaRPr lang="en-GB"/>
        </a:p>
      </dgm:t>
    </dgm:pt>
    <dgm:pt modelId="{1C50E347-8E8F-4537-9F7D-4FAC9835F6F4}">
      <dgm:prSet phldr="0"/>
      <dgm:spPr/>
      <dgm:t>
        <a:bodyPr/>
        <a:lstStyle/>
        <a:p>
          <a:r>
            <a:rPr lang="en-GB">
              <a:latin typeface="Arial Nova"/>
            </a:rPr>
            <a:t>Negative fee waiver decision? Consult Supervisor!</a:t>
          </a:r>
        </a:p>
      </dgm:t>
    </dgm:pt>
    <dgm:pt modelId="{52767306-7C3E-4AE4-AF07-4FDB2651AFCC}" type="parTrans" cxnId="{B76307B7-898F-480F-A747-C372EFE7CFE4}">
      <dgm:prSet/>
      <dgm:spPr/>
    </dgm:pt>
    <dgm:pt modelId="{313393E4-5F3A-494A-890A-C7B73E401A6B}" type="sibTrans" cxnId="{B76307B7-898F-480F-A747-C372EFE7CFE4}">
      <dgm:prSet/>
      <dgm:spPr/>
    </dgm:pt>
    <dgm:pt modelId="{52B73EE9-9F3D-4136-8CDB-25D6D66ADCFA}" type="pres">
      <dgm:prSet presAssocID="{69AF40C3-B157-4B62-955D-194FB8245D34}" presName="linearFlow" presStyleCnt="0">
        <dgm:presLayoutVars>
          <dgm:dir/>
          <dgm:animLvl val="lvl"/>
          <dgm:resizeHandles val="exact"/>
        </dgm:presLayoutVars>
      </dgm:prSet>
      <dgm:spPr/>
    </dgm:pt>
    <dgm:pt modelId="{6CFB6524-F51C-4D18-B2FD-C3B335C3505D}" type="pres">
      <dgm:prSet presAssocID="{646454FD-9F7F-4FF9-831A-DE19DD3E502B}" presName="composite" presStyleCnt="0"/>
      <dgm:spPr/>
    </dgm:pt>
    <dgm:pt modelId="{F0E904C8-F447-462C-9AC3-7A88991493CE}" type="pres">
      <dgm:prSet presAssocID="{646454FD-9F7F-4FF9-831A-DE19DD3E502B}" presName="parentText" presStyleLbl="alignNode1" presStyleIdx="0" presStyleCnt="3">
        <dgm:presLayoutVars>
          <dgm:chMax val="1"/>
          <dgm:bulletEnabled val="1"/>
        </dgm:presLayoutVars>
      </dgm:prSet>
      <dgm:spPr/>
    </dgm:pt>
    <dgm:pt modelId="{FFFE93FC-3BB1-4BC8-BF87-3860154FD921}" type="pres">
      <dgm:prSet presAssocID="{646454FD-9F7F-4FF9-831A-DE19DD3E502B}" presName="descendantText" presStyleLbl="alignAcc1" presStyleIdx="0" presStyleCnt="3">
        <dgm:presLayoutVars>
          <dgm:bulletEnabled val="1"/>
        </dgm:presLayoutVars>
      </dgm:prSet>
      <dgm:spPr/>
    </dgm:pt>
    <dgm:pt modelId="{D111BB00-3191-447E-B911-F7F88C55BBE0}" type="pres">
      <dgm:prSet presAssocID="{DBEE8ED6-5ADE-489E-B764-C843E34CFE68}" presName="sp" presStyleCnt="0"/>
      <dgm:spPr/>
    </dgm:pt>
    <dgm:pt modelId="{DD1981A1-2A07-4FD6-8BD8-64AD7AA1158B}" type="pres">
      <dgm:prSet presAssocID="{57AD1F49-DE1E-4B63-B125-D5907A137128}" presName="composite" presStyleCnt="0"/>
      <dgm:spPr/>
    </dgm:pt>
    <dgm:pt modelId="{CE6E3B99-1F3E-4749-BF6C-E4D607278ECF}" type="pres">
      <dgm:prSet presAssocID="{57AD1F49-DE1E-4B63-B125-D5907A137128}" presName="parentText" presStyleLbl="alignNode1" presStyleIdx="1" presStyleCnt="3">
        <dgm:presLayoutVars>
          <dgm:chMax val="1"/>
          <dgm:bulletEnabled val="1"/>
        </dgm:presLayoutVars>
      </dgm:prSet>
      <dgm:spPr/>
    </dgm:pt>
    <dgm:pt modelId="{70F4E0F3-7187-43AE-B19F-4613D63976E7}" type="pres">
      <dgm:prSet presAssocID="{57AD1F49-DE1E-4B63-B125-D5907A137128}" presName="descendantText" presStyleLbl="alignAcc1" presStyleIdx="1" presStyleCnt="3">
        <dgm:presLayoutVars>
          <dgm:bulletEnabled val="1"/>
        </dgm:presLayoutVars>
      </dgm:prSet>
      <dgm:spPr/>
    </dgm:pt>
    <dgm:pt modelId="{16450D3A-57D6-4F50-AFDA-5727CA1B7420}" type="pres">
      <dgm:prSet presAssocID="{BD9155FB-669F-410E-89C6-2D0686C51FF6}" presName="sp" presStyleCnt="0"/>
      <dgm:spPr/>
    </dgm:pt>
    <dgm:pt modelId="{90AD9C25-F5AD-4612-B9ED-0EAF1820080D}" type="pres">
      <dgm:prSet presAssocID="{993E086B-C165-448C-B717-510F6D83B1FD}" presName="composite" presStyleCnt="0"/>
      <dgm:spPr/>
    </dgm:pt>
    <dgm:pt modelId="{A49463BA-D6F1-4687-AC4B-4D226801B357}" type="pres">
      <dgm:prSet presAssocID="{993E086B-C165-448C-B717-510F6D83B1FD}" presName="parentText" presStyleLbl="alignNode1" presStyleIdx="2" presStyleCnt="3">
        <dgm:presLayoutVars>
          <dgm:chMax val="1"/>
          <dgm:bulletEnabled val="1"/>
        </dgm:presLayoutVars>
      </dgm:prSet>
      <dgm:spPr/>
    </dgm:pt>
    <dgm:pt modelId="{0B6FB363-4094-43B0-9CB8-5457C3A63109}" type="pres">
      <dgm:prSet presAssocID="{993E086B-C165-448C-B717-510F6D83B1FD}" presName="descendantText" presStyleLbl="alignAcc1" presStyleIdx="2" presStyleCnt="3">
        <dgm:presLayoutVars>
          <dgm:bulletEnabled val="1"/>
        </dgm:presLayoutVars>
      </dgm:prSet>
      <dgm:spPr/>
    </dgm:pt>
  </dgm:ptLst>
  <dgm:cxnLst>
    <dgm:cxn modelId="{7CB78F09-1E2C-4B08-9B4D-BD3294E55948}" srcId="{646454FD-9F7F-4FF9-831A-DE19DD3E502B}" destId="{DBD64480-E34C-4F78-8EDE-872E7633D8AE}" srcOrd="1" destOrd="0" parTransId="{71A383D1-EE60-459D-B023-40784932E0E8}" sibTransId="{DA14EA76-C775-407A-8C2F-A4F51E9E16D3}"/>
    <dgm:cxn modelId="{AB13691B-D789-4CFB-8FED-0271DF7F9620}" srcId="{69AF40C3-B157-4B62-955D-194FB8245D34}" destId="{57AD1F49-DE1E-4B63-B125-D5907A137128}" srcOrd="1" destOrd="0" parTransId="{02E1F311-7A44-4C8E-AC7A-B64C19AEB374}" sibTransId="{BD9155FB-669F-410E-89C6-2D0686C51FF6}"/>
    <dgm:cxn modelId="{A2B0FD1B-25C8-4F3C-9845-69344BA4AA9D}" type="presOf" srcId="{B6B7CC05-7BCF-44AA-9A75-1A527CDEFE4A}" destId="{70F4E0F3-7187-43AE-B19F-4613D63976E7}" srcOrd="0" destOrd="1" presId="urn:microsoft.com/office/officeart/2005/8/layout/chevron2"/>
    <dgm:cxn modelId="{9F6AF31E-B95A-4472-8009-F6F276B51404}" srcId="{993E086B-C165-448C-B717-510F6D83B1FD}" destId="{D5627A09-2BA8-4151-B031-AE15D3CD95FB}" srcOrd="0" destOrd="0" parTransId="{38827B1D-52F3-485E-8255-CBC5AB32875C}" sibTransId="{8E8F34D7-7EBA-4BB2-8F4C-875E0DA41DD1}"/>
    <dgm:cxn modelId="{58505F2A-066C-436A-977B-DDF32AF7277E}" type="presOf" srcId="{993E086B-C165-448C-B717-510F6D83B1FD}" destId="{A49463BA-D6F1-4687-AC4B-4D226801B357}" srcOrd="0" destOrd="0" presId="urn:microsoft.com/office/officeart/2005/8/layout/chevron2"/>
    <dgm:cxn modelId="{2FE18435-AB16-4844-89F2-BCB5A9514FFE}" type="presOf" srcId="{1C50E347-8E8F-4537-9F7D-4FAC9835F6F4}" destId="{FFFE93FC-3BB1-4BC8-BF87-3860154FD921}" srcOrd="0" destOrd="2" presId="urn:microsoft.com/office/officeart/2005/8/layout/chevron2"/>
    <dgm:cxn modelId="{DCA81537-28BE-4E42-8DB8-5A2106B0376E}" type="presOf" srcId="{EE9CCE2F-9A0A-4630-AA61-8DADD221B396}" destId="{70F4E0F3-7187-43AE-B19F-4613D63976E7}" srcOrd="0" destOrd="0" presId="urn:microsoft.com/office/officeart/2005/8/layout/chevron2"/>
    <dgm:cxn modelId="{11B7BF88-1AA8-40F0-8C67-834F2D12CF0B}" type="presOf" srcId="{69AF40C3-B157-4B62-955D-194FB8245D34}" destId="{52B73EE9-9F3D-4136-8CDB-25D6D66ADCFA}" srcOrd="0" destOrd="0" presId="urn:microsoft.com/office/officeart/2005/8/layout/chevron2"/>
    <dgm:cxn modelId="{059AD18D-174B-452E-BE34-2F14249E1922}" srcId="{993E086B-C165-448C-B717-510F6D83B1FD}" destId="{9E60C6D1-217C-4D94-89B8-2CE5017B950B}" srcOrd="1" destOrd="0" parTransId="{3048E2D9-E242-4CB3-B3DF-FCE5A67CB231}" sibTransId="{4A555C8A-D4D2-4772-A231-9DCC7D268A92}"/>
    <dgm:cxn modelId="{3EA38B91-C150-45C6-AF37-6F707FB28752}" srcId="{646454FD-9F7F-4FF9-831A-DE19DD3E502B}" destId="{A9ADC63C-A9CB-43AB-8367-7234A1E50A85}" srcOrd="0" destOrd="0" parTransId="{276CE544-E724-47F2-86DE-872B13F7479C}" sibTransId="{0F136892-5DDE-4516-87E3-36A27BF8E43B}"/>
    <dgm:cxn modelId="{1CF43594-0EA9-4B7A-925B-CF194BD17AA5}" srcId="{69AF40C3-B157-4B62-955D-194FB8245D34}" destId="{993E086B-C165-448C-B717-510F6D83B1FD}" srcOrd="2" destOrd="0" parTransId="{28D9664F-8D96-42B0-9261-2BDE675D2518}" sibTransId="{E26E37C7-6A48-40DA-AB38-B0DF30DF7431}"/>
    <dgm:cxn modelId="{CD633697-2E89-41CA-B88C-FBDDE7D8C8A5}" type="presOf" srcId="{57AD1F49-DE1E-4B63-B125-D5907A137128}" destId="{CE6E3B99-1F3E-4749-BF6C-E4D607278ECF}" srcOrd="0" destOrd="0" presId="urn:microsoft.com/office/officeart/2005/8/layout/chevron2"/>
    <dgm:cxn modelId="{79D4ECA6-9F67-45DD-9669-91681A852843}" type="presOf" srcId="{DBD64480-E34C-4F78-8EDE-872E7633D8AE}" destId="{FFFE93FC-3BB1-4BC8-BF87-3860154FD921}" srcOrd="0" destOrd="1" presId="urn:microsoft.com/office/officeart/2005/8/layout/chevron2"/>
    <dgm:cxn modelId="{B76307B7-898F-480F-A747-C372EFE7CFE4}" srcId="{646454FD-9F7F-4FF9-831A-DE19DD3E502B}" destId="{1C50E347-8E8F-4537-9F7D-4FAC9835F6F4}" srcOrd="2" destOrd="0" parTransId="{52767306-7C3E-4AE4-AF07-4FDB2651AFCC}" sibTransId="{313393E4-5F3A-494A-890A-C7B73E401A6B}"/>
    <dgm:cxn modelId="{275FF9C0-C9BA-4348-B98F-8B75B14B2877}" srcId="{57AD1F49-DE1E-4B63-B125-D5907A137128}" destId="{B6B7CC05-7BCF-44AA-9A75-1A527CDEFE4A}" srcOrd="1" destOrd="0" parTransId="{9A21D4F7-3DBA-4B19-8593-24D22AD0F94C}" sibTransId="{1BD79958-8560-447E-A681-F8CF1FD89300}"/>
    <dgm:cxn modelId="{B1029AD2-38F9-4726-9718-FFE4D401B184}" type="presOf" srcId="{646454FD-9F7F-4FF9-831A-DE19DD3E502B}" destId="{F0E904C8-F447-462C-9AC3-7A88991493CE}" srcOrd="0" destOrd="0" presId="urn:microsoft.com/office/officeart/2005/8/layout/chevron2"/>
    <dgm:cxn modelId="{9C08D3D2-5BF8-4B21-894F-23E04DD02A11}" type="presOf" srcId="{A9ADC63C-A9CB-43AB-8367-7234A1E50A85}" destId="{FFFE93FC-3BB1-4BC8-BF87-3860154FD921}" srcOrd="0" destOrd="0" presId="urn:microsoft.com/office/officeart/2005/8/layout/chevron2"/>
    <dgm:cxn modelId="{202526DD-4705-4CC9-B3DC-9707EF126C2F}" type="presOf" srcId="{D5627A09-2BA8-4151-B031-AE15D3CD95FB}" destId="{0B6FB363-4094-43B0-9CB8-5457C3A63109}" srcOrd="0" destOrd="0" presId="urn:microsoft.com/office/officeart/2005/8/layout/chevron2"/>
    <dgm:cxn modelId="{8347CDE0-BC35-4777-8D33-7CCC0B1422C9}" srcId="{69AF40C3-B157-4B62-955D-194FB8245D34}" destId="{646454FD-9F7F-4FF9-831A-DE19DD3E502B}" srcOrd="0" destOrd="0" parTransId="{BC429889-50C3-4EEE-AD13-F1C2FEFD0321}" sibTransId="{DBEE8ED6-5ADE-489E-B764-C843E34CFE68}"/>
    <dgm:cxn modelId="{466FC5E6-3DAF-4DA0-A078-B9C9FF98E0E4}" type="presOf" srcId="{9E60C6D1-217C-4D94-89B8-2CE5017B950B}" destId="{0B6FB363-4094-43B0-9CB8-5457C3A63109}" srcOrd="0" destOrd="1" presId="urn:microsoft.com/office/officeart/2005/8/layout/chevron2"/>
    <dgm:cxn modelId="{EEE1B7EC-9D24-4A8F-87D5-BB88FF4A19FA}" srcId="{57AD1F49-DE1E-4B63-B125-D5907A137128}" destId="{EE9CCE2F-9A0A-4630-AA61-8DADD221B396}" srcOrd="0" destOrd="0" parTransId="{ED6FF0F9-3C9A-460A-93BD-3F13325CEA9D}" sibTransId="{39FE7473-8B9A-4C25-9FA2-042CC753C98D}"/>
    <dgm:cxn modelId="{789FED95-CF76-4007-9E8F-479642843C56}" type="presParOf" srcId="{52B73EE9-9F3D-4136-8CDB-25D6D66ADCFA}" destId="{6CFB6524-F51C-4D18-B2FD-C3B335C3505D}" srcOrd="0" destOrd="0" presId="urn:microsoft.com/office/officeart/2005/8/layout/chevron2"/>
    <dgm:cxn modelId="{53832852-B155-43CB-B651-B7A472FD8617}" type="presParOf" srcId="{6CFB6524-F51C-4D18-B2FD-C3B335C3505D}" destId="{F0E904C8-F447-462C-9AC3-7A88991493CE}" srcOrd="0" destOrd="0" presId="urn:microsoft.com/office/officeart/2005/8/layout/chevron2"/>
    <dgm:cxn modelId="{0D7805E9-8B83-4AF5-8DAA-D14D6D22AE20}" type="presParOf" srcId="{6CFB6524-F51C-4D18-B2FD-C3B335C3505D}" destId="{FFFE93FC-3BB1-4BC8-BF87-3860154FD921}" srcOrd="1" destOrd="0" presId="urn:microsoft.com/office/officeart/2005/8/layout/chevron2"/>
    <dgm:cxn modelId="{F708A13C-517D-419A-B3C9-2CCAC8D7282A}" type="presParOf" srcId="{52B73EE9-9F3D-4136-8CDB-25D6D66ADCFA}" destId="{D111BB00-3191-447E-B911-F7F88C55BBE0}" srcOrd="1" destOrd="0" presId="urn:microsoft.com/office/officeart/2005/8/layout/chevron2"/>
    <dgm:cxn modelId="{34066C20-3018-447A-89D0-19C53380BB68}" type="presParOf" srcId="{52B73EE9-9F3D-4136-8CDB-25D6D66ADCFA}" destId="{DD1981A1-2A07-4FD6-8BD8-64AD7AA1158B}" srcOrd="2" destOrd="0" presId="urn:microsoft.com/office/officeart/2005/8/layout/chevron2"/>
    <dgm:cxn modelId="{A5753638-609F-45F1-9A64-3689F00D9F89}" type="presParOf" srcId="{DD1981A1-2A07-4FD6-8BD8-64AD7AA1158B}" destId="{CE6E3B99-1F3E-4749-BF6C-E4D607278ECF}" srcOrd="0" destOrd="0" presId="urn:microsoft.com/office/officeart/2005/8/layout/chevron2"/>
    <dgm:cxn modelId="{99F850DB-C141-4810-9F7E-ED1B5933A3C7}" type="presParOf" srcId="{DD1981A1-2A07-4FD6-8BD8-64AD7AA1158B}" destId="{70F4E0F3-7187-43AE-B19F-4613D63976E7}" srcOrd="1" destOrd="0" presId="urn:microsoft.com/office/officeart/2005/8/layout/chevron2"/>
    <dgm:cxn modelId="{B315F787-5291-43B7-B7F2-E86D6A21C7C4}" type="presParOf" srcId="{52B73EE9-9F3D-4136-8CDB-25D6D66ADCFA}" destId="{16450D3A-57D6-4F50-AFDA-5727CA1B7420}" srcOrd="3" destOrd="0" presId="urn:microsoft.com/office/officeart/2005/8/layout/chevron2"/>
    <dgm:cxn modelId="{79A2A1D7-B4DF-41A5-B720-DE460FE21B45}" type="presParOf" srcId="{52B73EE9-9F3D-4136-8CDB-25D6D66ADCFA}" destId="{90AD9C25-F5AD-4612-B9ED-0EAF1820080D}" srcOrd="4" destOrd="0" presId="urn:microsoft.com/office/officeart/2005/8/layout/chevron2"/>
    <dgm:cxn modelId="{E1C31977-A82C-4E38-94B2-CA0C271D1ABD}" type="presParOf" srcId="{90AD9C25-F5AD-4612-B9ED-0EAF1820080D}" destId="{A49463BA-D6F1-4687-AC4B-4D226801B357}" srcOrd="0" destOrd="0" presId="urn:microsoft.com/office/officeart/2005/8/layout/chevron2"/>
    <dgm:cxn modelId="{CF5D3BA1-5D9C-4E15-8AF7-ADF730B1961E}" type="presParOf" srcId="{90AD9C25-F5AD-4612-B9ED-0EAF1820080D}" destId="{0B6FB363-4094-43B0-9CB8-5457C3A6310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99769-C4CB-4CD5-A443-60F2573103BB}">
      <dsp:nvSpPr>
        <dsp:cNvPr id="0" name=""/>
        <dsp:cNvSpPr/>
      </dsp:nvSpPr>
      <dsp:spPr>
        <a:xfrm>
          <a:off x="1338281" y="0"/>
          <a:ext cx="3940101" cy="394010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0140B65-E497-43D8-BB92-C13B6F4D5F3F}">
      <dsp:nvSpPr>
        <dsp:cNvPr id="0" name=""/>
        <dsp:cNvSpPr/>
      </dsp:nvSpPr>
      <dsp:spPr>
        <a:xfrm>
          <a:off x="1576263" y="256106"/>
          <a:ext cx="1576040" cy="1576040"/>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baseline="0">
              <a:solidFill>
                <a:schemeClr val="tx1"/>
              </a:solidFill>
            </a:rPr>
            <a:t>Online application</a:t>
          </a:r>
        </a:p>
      </dsp:txBody>
      <dsp:txXfrm>
        <a:off x="1653199" y="333042"/>
        <a:ext cx="1422168" cy="1422168"/>
      </dsp:txXfrm>
    </dsp:sp>
    <dsp:sp modelId="{55AEE14D-4637-45F9-9F35-C847D59803A0}">
      <dsp:nvSpPr>
        <dsp:cNvPr id="0" name=""/>
        <dsp:cNvSpPr/>
      </dsp:nvSpPr>
      <dsp:spPr>
        <a:xfrm>
          <a:off x="3428111" y="256106"/>
          <a:ext cx="1576040" cy="157604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Evidence Gathering</a:t>
          </a:r>
        </a:p>
      </dsp:txBody>
      <dsp:txXfrm>
        <a:off x="3505047" y="333042"/>
        <a:ext cx="1422168" cy="1422168"/>
      </dsp:txXfrm>
    </dsp:sp>
    <dsp:sp modelId="{896937D8-FAF9-451F-80DE-01974D584F53}">
      <dsp:nvSpPr>
        <dsp:cNvPr id="0" name=""/>
        <dsp:cNvSpPr/>
      </dsp:nvSpPr>
      <dsp:spPr>
        <a:xfrm>
          <a:off x="1576263" y="2107954"/>
          <a:ext cx="1576040" cy="1576040"/>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Fee Waiver</a:t>
          </a:r>
        </a:p>
      </dsp:txBody>
      <dsp:txXfrm>
        <a:off x="1653199" y="2184890"/>
        <a:ext cx="1422168" cy="1422168"/>
      </dsp:txXfrm>
    </dsp:sp>
    <dsp:sp modelId="{919BDE3C-E7F1-47DE-85BE-869E8A37908C}">
      <dsp:nvSpPr>
        <dsp:cNvPr id="0" name=""/>
        <dsp:cNvSpPr/>
      </dsp:nvSpPr>
      <dsp:spPr>
        <a:xfrm>
          <a:off x="3428111" y="2107954"/>
          <a:ext cx="1576040" cy="157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Legal Submissions</a:t>
          </a:r>
        </a:p>
      </dsp:txBody>
      <dsp:txXfrm>
        <a:off x="3505047" y="2184890"/>
        <a:ext cx="1422168" cy="1422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F21D0-B94C-485B-AAEB-792B27AC3FB4}">
      <dsp:nvSpPr>
        <dsp:cNvPr id="0" name=""/>
        <dsp:cNvSpPr/>
      </dsp:nvSpPr>
      <dsp:spPr>
        <a:xfrm rot="5400000">
          <a:off x="-263647" y="267310"/>
          <a:ext cx="1757646" cy="1230352"/>
        </a:xfrm>
        <a:prstGeom prst="chevron">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GB" sz="3400" kern="1200">
              <a:latin typeface="Arial Nova"/>
            </a:rPr>
            <a:t>1</a:t>
          </a:r>
        </a:p>
      </dsp:txBody>
      <dsp:txXfrm rot="-5400000">
        <a:off x="0" y="618839"/>
        <a:ext cx="1230352" cy="527294"/>
      </dsp:txXfrm>
    </dsp:sp>
    <dsp:sp modelId="{2B28AD98-3049-4051-BEC9-A96A57B9EBC1}">
      <dsp:nvSpPr>
        <dsp:cNvPr id="0" name=""/>
        <dsp:cNvSpPr/>
      </dsp:nvSpPr>
      <dsp:spPr>
        <a:xfrm rot="5400000">
          <a:off x="3101315" y="-1867298"/>
          <a:ext cx="1142470" cy="48843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GB" sz="1400" kern="1200">
            <a:latin typeface="Arial Nova"/>
          </a:endParaRPr>
        </a:p>
        <a:p>
          <a:pPr marL="114300" lvl="1" indent="-114300" algn="l" defTabSz="622300" rtl="0">
            <a:lnSpc>
              <a:spcPct val="90000"/>
            </a:lnSpc>
            <a:spcBef>
              <a:spcPct val="0"/>
            </a:spcBef>
            <a:spcAft>
              <a:spcPct val="15000"/>
            </a:spcAft>
            <a:buChar char="•"/>
          </a:pPr>
          <a:r>
            <a:rPr lang="en-GB" sz="1400" kern="1200">
              <a:latin typeface="Arial Nova"/>
            </a:rPr>
            <a:t>Client to complete financial diary </a:t>
          </a:r>
        </a:p>
        <a:p>
          <a:pPr marL="114300" lvl="1" indent="-114300" algn="l" defTabSz="622300" rtl="0">
            <a:lnSpc>
              <a:spcPct val="90000"/>
            </a:lnSpc>
            <a:spcBef>
              <a:spcPct val="0"/>
            </a:spcBef>
            <a:spcAft>
              <a:spcPct val="15000"/>
            </a:spcAft>
            <a:buChar char="•"/>
          </a:pPr>
          <a:r>
            <a:rPr lang="en-GB" sz="1400" kern="1200">
              <a:latin typeface="Arial Nova"/>
            </a:rPr>
            <a:t>Team set up WhatsApp group  for client to use</a:t>
          </a:r>
        </a:p>
        <a:p>
          <a:pPr marL="114300" lvl="1" indent="-114300" algn="l" defTabSz="622300">
            <a:lnSpc>
              <a:spcPct val="90000"/>
            </a:lnSpc>
            <a:spcBef>
              <a:spcPct val="0"/>
            </a:spcBef>
            <a:spcAft>
              <a:spcPct val="15000"/>
            </a:spcAft>
            <a:buChar char="•"/>
          </a:pPr>
          <a:r>
            <a:rPr lang="en-GB" sz="1400" kern="1200">
              <a:latin typeface="Arial Nova"/>
            </a:rPr>
            <a:t>Agree whether your team will receive evidence daily or weekly</a:t>
          </a:r>
        </a:p>
        <a:p>
          <a:pPr marL="57150" lvl="1" indent="-57150" algn="l" defTabSz="488950">
            <a:lnSpc>
              <a:spcPct val="90000"/>
            </a:lnSpc>
            <a:spcBef>
              <a:spcPct val="0"/>
            </a:spcBef>
            <a:spcAft>
              <a:spcPct val="15000"/>
            </a:spcAft>
            <a:buChar char="•"/>
          </a:pPr>
          <a:endParaRPr lang="en-GB" sz="1100" kern="1200">
            <a:latin typeface="Arial Nova"/>
          </a:endParaRPr>
        </a:p>
      </dsp:txBody>
      <dsp:txXfrm rot="-5400000">
        <a:off x="1230353" y="59435"/>
        <a:ext cx="4828624" cy="1030928"/>
      </dsp:txXfrm>
    </dsp:sp>
    <dsp:sp modelId="{EC738E23-53BA-4F74-9244-4A0F38C50BBA}">
      <dsp:nvSpPr>
        <dsp:cNvPr id="0" name=""/>
        <dsp:cNvSpPr/>
      </dsp:nvSpPr>
      <dsp:spPr>
        <a:xfrm rot="5400000">
          <a:off x="-263647" y="1832635"/>
          <a:ext cx="1757646" cy="1230352"/>
        </a:xfrm>
        <a:prstGeom prst="chevron">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GB" sz="3400" kern="1200">
              <a:latin typeface="Arial Nova"/>
            </a:rPr>
            <a:t>2</a:t>
          </a:r>
        </a:p>
      </dsp:txBody>
      <dsp:txXfrm rot="-5400000">
        <a:off x="0" y="2184164"/>
        <a:ext cx="1230352" cy="527294"/>
      </dsp:txXfrm>
    </dsp:sp>
    <dsp:sp modelId="{899DB990-9581-4F6F-B023-C38BC7F9DD57}">
      <dsp:nvSpPr>
        <dsp:cNvPr id="0" name=""/>
        <dsp:cNvSpPr/>
      </dsp:nvSpPr>
      <dsp:spPr>
        <a:xfrm rot="5400000">
          <a:off x="3101315" y="-301973"/>
          <a:ext cx="1142470" cy="48843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endParaRPr lang="en-GB" sz="1400" kern="1200">
            <a:latin typeface="Arial Nova"/>
          </a:endParaRP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Arial Nova"/>
            </a:rPr>
            <a:t>Scrutinise and analyse income v expenditure and savings regularly</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Arial Nova"/>
            </a:rPr>
            <a:t>Consider whether you need a witness statement</a:t>
          </a:r>
        </a:p>
        <a:p>
          <a:pPr marL="114300" lvl="1" indent="-114300" algn="l" defTabSz="622300" rtl="0">
            <a:lnSpc>
              <a:spcPct val="90000"/>
            </a:lnSpc>
            <a:spcBef>
              <a:spcPct val="0"/>
            </a:spcBef>
            <a:spcAft>
              <a:spcPct val="15000"/>
            </a:spcAft>
            <a:buFont typeface="Arial" panose="020B0604020202020204" pitchFamily="34" charset="0"/>
            <a:buChar char="•"/>
          </a:pPr>
          <a:r>
            <a:rPr lang="en-GB" sz="1400" kern="1200">
              <a:latin typeface="Arial Nova"/>
            </a:rPr>
            <a:t>Consider whether third parties need to give a statement or letter </a:t>
          </a:r>
        </a:p>
        <a:p>
          <a:pPr marL="57150" lvl="1" indent="-57150" algn="l" defTabSz="488950">
            <a:lnSpc>
              <a:spcPct val="90000"/>
            </a:lnSpc>
            <a:spcBef>
              <a:spcPct val="0"/>
            </a:spcBef>
            <a:spcAft>
              <a:spcPct val="15000"/>
            </a:spcAft>
            <a:buNone/>
          </a:pPr>
          <a:endParaRPr lang="en-GB" sz="1100" kern="1200">
            <a:latin typeface="Arial Nova"/>
          </a:endParaRPr>
        </a:p>
      </dsp:txBody>
      <dsp:txXfrm rot="-5400000">
        <a:off x="1230353" y="1624760"/>
        <a:ext cx="4828624" cy="1030928"/>
      </dsp:txXfrm>
    </dsp:sp>
    <dsp:sp modelId="{6C089F1D-812B-4418-908B-190A28BEF693}">
      <dsp:nvSpPr>
        <dsp:cNvPr id="0" name=""/>
        <dsp:cNvSpPr/>
      </dsp:nvSpPr>
      <dsp:spPr>
        <a:xfrm rot="5400000">
          <a:off x="-263647" y="3397960"/>
          <a:ext cx="1757646" cy="1230352"/>
        </a:xfrm>
        <a:prstGeom prst="chevron">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GB" sz="3400" kern="1200">
              <a:latin typeface="Arial Nova"/>
            </a:rPr>
            <a:t>3</a:t>
          </a:r>
        </a:p>
      </dsp:txBody>
      <dsp:txXfrm rot="-5400000">
        <a:off x="0" y="3749489"/>
        <a:ext cx="1230352" cy="527294"/>
      </dsp:txXfrm>
    </dsp:sp>
    <dsp:sp modelId="{44BB30A0-858C-4009-9847-D4790E5F6529}">
      <dsp:nvSpPr>
        <dsp:cNvPr id="0" name=""/>
        <dsp:cNvSpPr/>
      </dsp:nvSpPr>
      <dsp:spPr>
        <a:xfrm rot="5400000">
          <a:off x="3101315" y="1264116"/>
          <a:ext cx="1142470" cy="48843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a:latin typeface="Arial Nova"/>
            </a:rPr>
            <a:t>Decide whether you apply by post or online</a:t>
          </a:r>
        </a:p>
        <a:p>
          <a:pPr marL="114300" lvl="1" indent="-114300" algn="l" defTabSz="622300">
            <a:lnSpc>
              <a:spcPct val="90000"/>
            </a:lnSpc>
            <a:spcBef>
              <a:spcPct val="0"/>
            </a:spcBef>
            <a:spcAft>
              <a:spcPct val="15000"/>
            </a:spcAft>
            <a:buChar char="•"/>
          </a:pPr>
          <a:r>
            <a:rPr lang="en-GB" sz="1400" kern="1200">
              <a:latin typeface="Arial Nova"/>
            </a:rPr>
            <a:t>Start to draft application form with client (as early as possible!!</a:t>
          </a:r>
          <a:r>
            <a:rPr lang="en-GB" sz="1100" kern="1200">
              <a:latin typeface="Arial Nova"/>
            </a:rPr>
            <a:t>)</a:t>
          </a:r>
        </a:p>
        <a:p>
          <a:pPr marL="114300" lvl="1" indent="-114300" algn="l" defTabSz="622300" rtl="0">
            <a:lnSpc>
              <a:spcPct val="90000"/>
            </a:lnSpc>
            <a:spcBef>
              <a:spcPct val="0"/>
            </a:spcBef>
            <a:spcAft>
              <a:spcPct val="15000"/>
            </a:spcAft>
            <a:buChar char="•"/>
          </a:pPr>
          <a:r>
            <a:rPr lang="en-GB" sz="1400" kern="1200">
              <a:solidFill>
                <a:srgbClr val="000000">
                  <a:hueOff val="0"/>
                  <a:satOff val="0"/>
                  <a:lumOff val="0"/>
                  <a:alphaOff val="0"/>
                </a:srgbClr>
              </a:solidFill>
              <a:latin typeface="Arial Nova"/>
              <a:ea typeface="+mn-ea"/>
              <a:cs typeface="+mn-cs"/>
            </a:rPr>
            <a:t>Prepare your client for the possibility of a fee paid application</a:t>
          </a:r>
          <a:r>
            <a:rPr lang="en-GB" sz="1400" kern="1200">
              <a:solidFill>
                <a:srgbClr val="000000">
                  <a:hueOff val="0"/>
                  <a:satOff val="0"/>
                  <a:lumOff val="0"/>
                  <a:alphaOff val="0"/>
                </a:srgbClr>
              </a:solidFill>
              <a:latin typeface="Corbel" panose="020B0503020204020204"/>
              <a:ea typeface="+mn-ea"/>
              <a:cs typeface="+mn-cs"/>
            </a:rPr>
            <a:t> </a:t>
          </a:r>
        </a:p>
      </dsp:txBody>
      <dsp:txXfrm rot="-5400000">
        <a:off x="1230353" y="3190850"/>
        <a:ext cx="4828624" cy="1030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904C8-F447-462C-9AC3-7A88991493CE}">
      <dsp:nvSpPr>
        <dsp:cNvPr id="0" name=""/>
        <dsp:cNvSpPr/>
      </dsp:nvSpPr>
      <dsp:spPr>
        <a:xfrm rot="5400000">
          <a:off x="-269243" y="269785"/>
          <a:ext cx="1794956" cy="1256469"/>
        </a:xfrm>
        <a:prstGeom prst="chevron">
          <a:avLst/>
        </a:prstGeom>
        <a:solidFill>
          <a:schemeClr val="accent5">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a:latin typeface="Arial Nova"/>
            </a:rPr>
            <a:t>4</a:t>
          </a:r>
        </a:p>
      </dsp:txBody>
      <dsp:txXfrm rot="-5400000">
        <a:off x="1" y="628777"/>
        <a:ext cx="1256469" cy="538487"/>
      </dsp:txXfrm>
    </dsp:sp>
    <dsp:sp modelId="{FFFE93FC-3BB1-4BC8-BF87-3860154FD921}">
      <dsp:nvSpPr>
        <dsp:cNvPr id="0" name=""/>
        <dsp:cNvSpPr/>
      </dsp:nvSpPr>
      <dsp:spPr>
        <a:xfrm rot="5400000">
          <a:off x="3067473" y="-1810462"/>
          <a:ext cx="1166721" cy="4788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latin typeface="Arial Nova"/>
            </a:rPr>
            <a:t>Draft legal submissions in support of fee waiver and registration applications</a:t>
          </a:r>
        </a:p>
        <a:p>
          <a:pPr marL="114300" lvl="1" indent="-114300" algn="l" defTabSz="666750" rtl="0">
            <a:lnSpc>
              <a:spcPct val="90000"/>
            </a:lnSpc>
            <a:spcBef>
              <a:spcPct val="0"/>
            </a:spcBef>
            <a:spcAft>
              <a:spcPct val="15000"/>
            </a:spcAft>
            <a:buChar char="•"/>
          </a:pPr>
          <a:r>
            <a:rPr lang="en-GB" sz="1500" kern="1200">
              <a:latin typeface="Arial Nova"/>
            </a:rPr>
            <a:t>Finalise evidence of financial situation </a:t>
          </a:r>
        </a:p>
        <a:p>
          <a:pPr marL="114300" lvl="1" indent="-114300" algn="l" defTabSz="666750">
            <a:lnSpc>
              <a:spcPct val="90000"/>
            </a:lnSpc>
            <a:spcBef>
              <a:spcPct val="0"/>
            </a:spcBef>
            <a:spcAft>
              <a:spcPct val="15000"/>
            </a:spcAft>
            <a:buChar char="•"/>
          </a:pPr>
          <a:r>
            <a:rPr lang="en-GB" sz="1500" kern="1200">
              <a:latin typeface="Arial Nova"/>
            </a:rPr>
            <a:t>Negative fee waiver decision? Consult Supervisor!</a:t>
          </a:r>
        </a:p>
      </dsp:txBody>
      <dsp:txXfrm rot="-5400000">
        <a:off x="1256469" y="57497"/>
        <a:ext cx="4731775" cy="1052811"/>
      </dsp:txXfrm>
    </dsp:sp>
    <dsp:sp modelId="{CE6E3B99-1F3E-4749-BF6C-E4D607278ECF}">
      <dsp:nvSpPr>
        <dsp:cNvPr id="0" name=""/>
        <dsp:cNvSpPr/>
      </dsp:nvSpPr>
      <dsp:spPr>
        <a:xfrm rot="5400000">
          <a:off x="-269243" y="1872493"/>
          <a:ext cx="1794956" cy="1256469"/>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a:latin typeface="Arial Nova"/>
            </a:rPr>
            <a:t>5</a:t>
          </a:r>
        </a:p>
      </dsp:txBody>
      <dsp:txXfrm rot="-5400000">
        <a:off x="1" y="2231485"/>
        <a:ext cx="1256469" cy="538487"/>
      </dsp:txXfrm>
    </dsp:sp>
    <dsp:sp modelId="{70F4E0F3-7187-43AE-B19F-4613D63976E7}">
      <dsp:nvSpPr>
        <dsp:cNvPr id="0" name=""/>
        <dsp:cNvSpPr/>
      </dsp:nvSpPr>
      <dsp:spPr>
        <a:xfrm rot="5400000">
          <a:off x="3067473" y="-207754"/>
          <a:ext cx="1166721" cy="4788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latin typeface="Arial Nova"/>
            </a:rPr>
            <a:t>Receive decision on fee waiver application</a:t>
          </a:r>
        </a:p>
        <a:p>
          <a:pPr marL="114300" lvl="1" indent="-114300" algn="l" defTabSz="666750" rtl="0">
            <a:lnSpc>
              <a:spcPct val="90000"/>
            </a:lnSpc>
            <a:spcBef>
              <a:spcPct val="0"/>
            </a:spcBef>
            <a:spcAft>
              <a:spcPct val="15000"/>
            </a:spcAft>
            <a:buChar char="•"/>
          </a:pPr>
          <a:r>
            <a:rPr lang="en-GB" sz="1500" kern="1200">
              <a:latin typeface="Arial Nova"/>
            </a:rPr>
            <a:t>Submit registration application </a:t>
          </a:r>
        </a:p>
      </dsp:txBody>
      <dsp:txXfrm rot="-5400000">
        <a:off x="1256469" y="1660205"/>
        <a:ext cx="4731775" cy="1052811"/>
      </dsp:txXfrm>
    </dsp:sp>
    <dsp:sp modelId="{A49463BA-D6F1-4687-AC4B-4D226801B357}">
      <dsp:nvSpPr>
        <dsp:cNvPr id="0" name=""/>
        <dsp:cNvSpPr/>
      </dsp:nvSpPr>
      <dsp:spPr>
        <a:xfrm rot="5400000">
          <a:off x="-269243" y="3475201"/>
          <a:ext cx="1794956" cy="1256469"/>
        </a:xfrm>
        <a:prstGeom prst="chevron">
          <a:avLst/>
        </a:prstGeom>
        <a:solidFill>
          <a:schemeClr val="accent5">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a:latin typeface="Arial Nova"/>
            </a:rPr>
            <a:t>6</a:t>
          </a:r>
        </a:p>
      </dsp:txBody>
      <dsp:txXfrm rot="-5400000">
        <a:off x="1" y="3834193"/>
        <a:ext cx="1256469" cy="538487"/>
      </dsp:txXfrm>
    </dsp:sp>
    <dsp:sp modelId="{0B6FB363-4094-43B0-9CB8-5457C3A63109}">
      <dsp:nvSpPr>
        <dsp:cNvPr id="0" name=""/>
        <dsp:cNvSpPr/>
      </dsp:nvSpPr>
      <dsp:spPr>
        <a:xfrm rot="5400000">
          <a:off x="3067473" y="1394953"/>
          <a:ext cx="1166721" cy="4788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latin typeface="Arial Nova"/>
            </a:rPr>
            <a:t>Family attend Service Centre to submit documents and enrol biometric information</a:t>
          </a:r>
        </a:p>
        <a:p>
          <a:pPr marL="114300" lvl="1" indent="-114300" algn="l" defTabSz="666750">
            <a:lnSpc>
              <a:spcPct val="90000"/>
            </a:lnSpc>
            <a:spcBef>
              <a:spcPct val="0"/>
            </a:spcBef>
            <a:spcAft>
              <a:spcPct val="15000"/>
            </a:spcAft>
            <a:buChar char="•"/>
          </a:pPr>
          <a:r>
            <a:rPr lang="en-GB" sz="1500" kern="1200">
              <a:latin typeface="Arial Nova"/>
            </a:rPr>
            <a:t>Home Office decision</a:t>
          </a:r>
        </a:p>
      </dsp:txBody>
      <dsp:txXfrm rot="-5400000">
        <a:off x="1256469" y="3262913"/>
        <a:ext cx="4731775" cy="1052811"/>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32D83-EDFD-41DA-9FCB-EE63264EDA22}" type="datetimeFigureOut">
              <a:rPr lang="en-GB" smtClean="0"/>
              <a:t>27/09/2022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A41DE-AB09-4AFB-AE9D-8B46683217D6}" type="slidenum">
              <a:rPr lang="en-GB" smtClean="0"/>
              <a:t>‹#›</a:t>
            </a:fld>
            <a:endParaRPr lang="en-GB"/>
          </a:p>
        </p:txBody>
      </p:sp>
    </p:spTree>
    <p:extLst>
      <p:ext uri="{BB962C8B-B14F-4D97-AF65-F5344CB8AC3E}">
        <p14:creationId xmlns:p14="http://schemas.microsoft.com/office/powerpoint/2010/main" val="156565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C00428-765A-4708-ADE2-3AAB557AF17C}" type="slidenum">
              <a:rPr lang="en-US" smtClean="0"/>
              <a:pPr/>
              <a:t>2</a:t>
            </a:fld>
            <a:endParaRPr lang="en-US"/>
          </a:p>
        </p:txBody>
      </p:sp>
    </p:spTree>
    <p:extLst>
      <p:ext uri="{BB962C8B-B14F-4D97-AF65-F5344CB8AC3E}">
        <p14:creationId xmlns:p14="http://schemas.microsoft.com/office/powerpoint/2010/main" val="137610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DA41DE-AB09-4AFB-AE9D-8B46683217D6}" type="slidenum">
              <a:rPr lang="en-GB" smtClean="0"/>
              <a:t>37</a:t>
            </a:fld>
            <a:endParaRPr lang="en-GB"/>
          </a:p>
        </p:txBody>
      </p:sp>
    </p:spTree>
    <p:extLst>
      <p:ext uri="{BB962C8B-B14F-4D97-AF65-F5344CB8AC3E}">
        <p14:creationId xmlns:p14="http://schemas.microsoft.com/office/powerpoint/2010/main" val="2179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C00428-765A-4708-ADE2-3AAB557AF17C}" type="slidenum">
              <a:rPr lang="en-US" smtClean="0"/>
              <a:pPr/>
              <a:t>40</a:t>
            </a:fld>
            <a:endParaRPr lang="en-US"/>
          </a:p>
        </p:txBody>
      </p:sp>
    </p:spTree>
    <p:extLst>
      <p:ext uri="{BB962C8B-B14F-4D97-AF65-F5344CB8AC3E}">
        <p14:creationId xmlns:p14="http://schemas.microsoft.com/office/powerpoint/2010/main" val="212283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547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675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792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813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0248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905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1215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629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0776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09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7813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889476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publications/citizenship-fee-waiver-for-individuals-under-18-caseworker-guidan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publications/report-on-review-of-cash-allowance-paid-to-asylum-seekers/report-on-review-of-weekly-allowances-paid-to-asylum-seekers-and-failed-asylum-seekers-202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ssets.publishing.service.gov.uk/government/uploads/system/uploads/attachment_data/file/1078033/Affordability_fee_waiver_Citizenship_registration_for_individuals_under_the_age_of_18.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ssets.publishing.service.gov.uk/government/uploads/system/uploads/attachment_data/file/1078033/Affordability_fee_waiver_Citizenship_registration_for_individuals_under_the_age_of_18.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heguardian.com/uk-news/2019/apr/04/over-70-of-uk-immigration-fee-waiver-requests-by-destitute-are-rejecte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publications/british-nationals-nationality-policy-guidanc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v.uk/government/publications/citizenship-fee-waiver-for-individuals-under-18-caseworker-guidance"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hyperlink" Target="https://www.bailii.org/ew/cases/EWCA/Civ/2021/193.html" TargetMode="External"/><Relationship Id="rId2" Type="http://schemas.openxmlformats.org/officeDocument/2006/relationships/hyperlink" Target="https://www.bailii.org/ew/cases/EWHC/Admin/2019/3536.html"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legislation.gov.uk/ukpga/2009/11/section/5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gislation.gov.uk/uksi/2022/581/pdfs/uksiem_20220581_en.pdf" TargetMode="External"/><Relationship Id="rId2" Type="http://schemas.openxmlformats.org/officeDocument/2006/relationships/hyperlink" Target="https://www.legislation.gov.uk/ukia/2022/47/pdfs/ukia_20220047_en.pd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legislation.gov.uk/ukpga/1989/41/section/17" TargetMode="External"/><Relationship Id="rId2" Type="http://schemas.openxmlformats.org/officeDocument/2006/relationships/hyperlink" Target="https://www.legislation.gov.uk/ukpga/1989/41/part/III/crossheading/duties-of-local-authorities-in-relation-to-children-looked-after-by-the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6576" y="2118149"/>
            <a:ext cx="7658146" cy="1326227"/>
          </a:xfrm>
        </p:spPr>
        <p:txBody>
          <a:bodyPr>
            <a:normAutofit fontScale="90000"/>
          </a:bodyPr>
          <a:lstStyle/>
          <a:p>
            <a:r>
              <a:rPr lang="en-US" sz="4800" b="1">
                <a:latin typeface="Arial Nova"/>
              </a:rPr>
              <a:t>Citizenship Application Fee Waivers Policy and Process</a:t>
            </a:r>
            <a:r>
              <a:rPr lang="en-US" sz="4800" b="1" dirty="0">
                <a:latin typeface="Arial Nova"/>
              </a:rPr>
              <a:t> </a:t>
            </a:r>
            <a:br>
              <a:rPr lang="en-US" sz="4800" b="1" dirty="0">
                <a:latin typeface="Arial Nova"/>
              </a:rPr>
            </a:br>
            <a:r>
              <a:rPr lang="en-US" sz="1400" i="1" dirty="0">
                <a:latin typeface="Arial Nova"/>
              </a:rPr>
              <a:t>September 2022</a:t>
            </a:r>
            <a:br>
              <a:rPr lang="en-US" sz="3200" b="1" dirty="0"/>
            </a:br>
            <a:endParaRPr lang="en-GB" sz="3000" dirty="0"/>
          </a:p>
        </p:txBody>
      </p:sp>
      <p:sp>
        <p:nvSpPr>
          <p:cNvPr id="3" name="Subtitle 2"/>
          <p:cNvSpPr>
            <a:spLocks noGrp="1"/>
          </p:cNvSpPr>
          <p:nvPr>
            <p:ph type="subTitle" idx="1"/>
          </p:nvPr>
        </p:nvSpPr>
        <p:spPr>
          <a:xfrm>
            <a:off x="837105" y="3604080"/>
            <a:ext cx="7635522" cy="888711"/>
          </a:xfrm>
        </p:spPr>
        <p:txBody>
          <a:bodyPr vert="horz" lIns="91440" tIns="45720" rIns="91440" bIns="45720" rtlCol="0" anchor="t">
            <a:noAutofit/>
          </a:bodyPr>
          <a:lstStyle/>
          <a:p>
            <a:r>
              <a:rPr lang="en-GB" sz="1400" dirty="0">
                <a:latin typeface="Arial Nova"/>
              </a:rPr>
              <a:t>Chair</a:t>
            </a:r>
            <a:endParaRPr lang="en-US" sz="1400" dirty="0"/>
          </a:p>
          <a:p>
            <a:r>
              <a:rPr lang="en-GB" sz="1800" b="1">
                <a:solidFill>
                  <a:schemeClr val="accent2"/>
                </a:solidFill>
                <a:latin typeface="Arial Nova"/>
              </a:rPr>
              <a:t>Katie Fennell</a:t>
            </a:r>
            <a:r>
              <a:rPr lang="en-GB" sz="1800" b="1">
                <a:latin typeface="Arial Nova"/>
              </a:rPr>
              <a:t>,</a:t>
            </a:r>
            <a:r>
              <a:rPr lang="en-GB" sz="1800" b="1" dirty="0">
                <a:latin typeface="Arial Nova"/>
              </a:rPr>
              <a:t> CELC</a:t>
            </a:r>
            <a:endParaRPr lang="en-GB" b="1" dirty="0"/>
          </a:p>
          <a:p>
            <a:r>
              <a:rPr lang="en-GB" sz="1400" dirty="0">
                <a:latin typeface="Arial Nova"/>
              </a:rPr>
              <a:t>Presenters</a:t>
            </a:r>
            <a:r>
              <a:rPr lang="en-GB" sz="1800" dirty="0">
                <a:latin typeface="Arial Nova"/>
              </a:rPr>
              <a:t> </a:t>
            </a:r>
          </a:p>
          <a:p>
            <a:r>
              <a:rPr lang="en-GB" sz="1800" b="1">
                <a:solidFill>
                  <a:schemeClr val="accent2"/>
                </a:solidFill>
                <a:latin typeface="Arial Nova"/>
              </a:rPr>
              <a:t>Rebecca Flint</a:t>
            </a:r>
            <a:r>
              <a:rPr lang="en-GB" sz="1800" b="1" dirty="0">
                <a:latin typeface="Arial Nova"/>
              </a:rPr>
              <a:t>, </a:t>
            </a:r>
            <a:r>
              <a:rPr lang="en-GB" sz="1800" i="1" dirty="0">
                <a:ea typeface="+mn-lt"/>
                <a:cs typeface="+mn-lt"/>
              </a:rPr>
              <a:t>Islington Law Centre, KIND Supervising Solicitor</a:t>
            </a:r>
            <a:endParaRPr lang="en-GB" b="1" i="1" dirty="0">
              <a:latin typeface="Calibri" panose="020F0502020204030204"/>
              <a:cs typeface="Calibri" panose="020F0502020204030204"/>
            </a:endParaRPr>
          </a:p>
          <a:p>
            <a:r>
              <a:rPr lang="en-GB" sz="1800" b="1">
                <a:solidFill>
                  <a:schemeClr val="accent2"/>
                </a:solidFill>
                <a:latin typeface="Arial Nova"/>
              </a:rPr>
              <a:t>Sumita Gupta</a:t>
            </a:r>
            <a:r>
              <a:rPr lang="en-GB" sz="1800" b="1" dirty="0">
                <a:latin typeface="Arial Nova"/>
              </a:rPr>
              <a:t>, </a:t>
            </a:r>
            <a:r>
              <a:rPr lang="en-GB" sz="1800" i="1" dirty="0">
                <a:ea typeface="+mn-lt"/>
                <a:cs typeface="+mn-lt"/>
              </a:rPr>
              <a:t>Islington Law Centre, KIND Supervising Solicitor</a:t>
            </a:r>
            <a:r>
              <a:rPr lang="en-GB" sz="1800" b="1" i="1" dirty="0">
                <a:latin typeface="Arial Nova"/>
              </a:rPr>
              <a:t>  </a:t>
            </a:r>
            <a:endParaRPr lang="en-GB" i="1" dirty="0">
              <a:latin typeface="Calibri" panose="020F0502020204030204"/>
              <a:cs typeface="Calibri"/>
            </a:endParaRPr>
          </a:p>
          <a:p>
            <a:r>
              <a:rPr lang="en-GB" sz="1400" dirty="0">
                <a:latin typeface="Arial Nova"/>
              </a:rPr>
              <a:t>Contributors</a:t>
            </a:r>
            <a:endParaRPr lang="en-GB" sz="1400" dirty="0">
              <a:latin typeface="Calibri" panose="020F0502020204030204"/>
              <a:cs typeface="Calibri"/>
            </a:endParaRPr>
          </a:p>
          <a:p>
            <a:r>
              <a:rPr lang="en-GB" sz="1800" b="1" err="1">
                <a:solidFill>
                  <a:schemeClr val="accent2"/>
                </a:solidFill>
                <a:latin typeface="Arial Nova"/>
              </a:rPr>
              <a:t>KiND</a:t>
            </a:r>
            <a:r>
              <a:rPr lang="en-GB" sz="1800" b="1">
                <a:solidFill>
                  <a:schemeClr val="accent2"/>
                </a:solidFill>
                <a:latin typeface="Arial Nova"/>
              </a:rPr>
              <a:t> client</a:t>
            </a:r>
            <a:endParaRPr lang="en-GB" b="1">
              <a:solidFill>
                <a:schemeClr val="accent2"/>
              </a:solidFill>
              <a:latin typeface="Calibri" panose="020F0502020204030204"/>
              <a:cs typeface="Calibri"/>
            </a:endParaRPr>
          </a:p>
          <a:p>
            <a:r>
              <a:rPr lang="en-GB" sz="1800" b="1">
                <a:solidFill>
                  <a:schemeClr val="accent2"/>
                </a:solidFill>
                <a:latin typeface="Arial Nova"/>
              </a:rPr>
              <a:t>Melissa Dames</a:t>
            </a:r>
            <a:r>
              <a:rPr lang="en-GB" sz="1800" b="1" dirty="0">
                <a:latin typeface="Arial Nova"/>
              </a:rPr>
              <a:t>, </a:t>
            </a:r>
            <a:r>
              <a:rPr lang="en-GB" sz="1800" i="1" dirty="0">
                <a:latin typeface="Arial Nova"/>
              </a:rPr>
              <a:t>Arnold &amp; Porter</a:t>
            </a:r>
            <a:endParaRPr lang="en-GB" i="1" dirty="0">
              <a:cs typeface="Calibri"/>
            </a:endParaRPr>
          </a:p>
        </p:txBody>
      </p:sp>
      <p:pic>
        <p:nvPicPr>
          <p:cNvPr id="4" name="Picture 3">
            <a:extLst>
              <a:ext uri="{FF2B5EF4-FFF2-40B4-BE49-F238E27FC236}">
                <a16:creationId xmlns:a16="http://schemas.microsoft.com/office/drawing/2014/main" id="{57FDA082-866B-41A9-95DD-473FB57AFBCE}"/>
              </a:ext>
            </a:extLst>
          </p:cNvPr>
          <p:cNvPicPr>
            <a:picLocks noChangeAspect="1"/>
          </p:cNvPicPr>
          <p:nvPr/>
        </p:nvPicPr>
        <p:blipFill rotWithShape="1">
          <a:blip r:embed="rId2"/>
          <a:srcRect t="21371" r="-2" b="17348"/>
          <a:stretch/>
        </p:blipFill>
        <p:spPr>
          <a:xfrm>
            <a:off x="1620467" y="157827"/>
            <a:ext cx="2828687" cy="1263871"/>
          </a:xfrm>
          <a:prstGeom prst="rect">
            <a:avLst/>
          </a:prstGeom>
        </p:spPr>
      </p:pic>
      <p:pic>
        <p:nvPicPr>
          <p:cNvPr id="5" name="Picture 4">
            <a:extLst>
              <a:ext uri="{FF2B5EF4-FFF2-40B4-BE49-F238E27FC236}">
                <a16:creationId xmlns:a16="http://schemas.microsoft.com/office/drawing/2014/main" id="{B2A39F0D-85E8-41CD-B5C7-7EDC5539E93A}"/>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4573898" y="295081"/>
            <a:ext cx="2318869" cy="1034757"/>
          </a:xfrm>
          <a:prstGeom prst="rect">
            <a:avLst/>
          </a:prstGeom>
        </p:spPr>
      </p:pic>
    </p:spTree>
    <p:extLst>
      <p:ext uri="{BB962C8B-B14F-4D97-AF65-F5344CB8AC3E}">
        <p14:creationId xmlns:p14="http://schemas.microsoft.com/office/powerpoint/2010/main" val="127554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8161EE-F902-46EF-0A1A-168A8D9AED5C}"/>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C5A263C4-DBE6-EAD2-B442-D60BA010265A}"/>
              </a:ext>
            </a:extLst>
          </p:cNvPr>
          <p:cNvSpPr>
            <a:spLocks noGrp="1"/>
          </p:cNvSpPr>
          <p:nvPr>
            <p:ph idx="1"/>
          </p:nvPr>
        </p:nvSpPr>
        <p:spPr>
          <a:xfrm>
            <a:off x="3186189" y="2641798"/>
            <a:ext cx="5202162" cy="2350832"/>
          </a:xfrm>
        </p:spPr>
        <p:txBody>
          <a:bodyPr vert="horz" lIns="91440" tIns="45720" rIns="91440" bIns="45720" rtlCol="0" anchor="t">
            <a:normAutofit/>
          </a:bodyPr>
          <a:lstStyle/>
          <a:p>
            <a:r>
              <a:rPr lang="en-GB" sz="2000" dirty="0">
                <a:latin typeface="Arial Nova"/>
              </a:rPr>
              <a:t>Is one of </a:t>
            </a:r>
            <a:r>
              <a:rPr lang="en-GB" sz="2000" b="1" u="sng">
                <a:solidFill>
                  <a:schemeClr val="accent1"/>
                </a:solidFill>
                <a:latin typeface="Arial Nova"/>
              </a:rPr>
              <a:t>affordability.</a:t>
            </a:r>
            <a:endParaRPr lang="en-US" sz="2000">
              <a:solidFill>
                <a:schemeClr val="accent1"/>
              </a:solidFill>
              <a:latin typeface="Arial Nova"/>
            </a:endParaRPr>
          </a:p>
          <a:p>
            <a:pPr marL="0" indent="0">
              <a:buNone/>
            </a:pPr>
            <a:endParaRPr lang="en-GB" sz="1800" b="1" u="sng">
              <a:latin typeface="Arial Nova"/>
            </a:endParaRPr>
          </a:p>
          <a:p>
            <a:r>
              <a:rPr lang="en-GB" sz="1800">
                <a:latin typeface="Arial Nova"/>
              </a:rPr>
              <a:t>This is defined slightly differently throughout the HO guidance …</a:t>
            </a:r>
            <a:endParaRPr lang="en-US" sz="1800">
              <a:latin typeface="Arial Nova"/>
            </a:endParaRPr>
          </a:p>
        </p:txBody>
      </p:sp>
      <p:sp>
        <p:nvSpPr>
          <p:cNvPr id="5" name="TextBox 4">
            <a:extLst>
              <a:ext uri="{FF2B5EF4-FFF2-40B4-BE49-F238E27FC236}">
                <a16:creationId xmlns:a16="http://schemas.microsoft.com/office/drawing/2014/main" id="{D9C744BF-440C-C1A6-2E6B-85AC29BC9AF1}"/>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D2EF6642-4689-D7BB-AC69-1F0264B10CD0}"/>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5" name="Title 1">
            <a:extLst>
              <a:ext uri="{FF2B5EF4-FFF2-40B4-BE49-F238E27FC236}">
                <a16:creationId xmlns:a16="http://schemas.microsoft.com/office/drawing/2014/main" id="{E07887D0-A6E4-348F-5EB2-B0A33248B82A}"/>
              </a:ext>
            </a:extLst>
          </p:cNvPr>
          <p:cNvSpPr>
            <a:spLocks noGrp="1"/>
          </p:cNvSpPr>
          <p:nvPr>
            <p:ph type="title"/>
          </p:nvPr>
        </p:nvSpPr>
        <p:spPr>
          <a:xfrm>
            <a:off x="380039" y="2639961"/>
            <a:ext cx="1790700" cy="1577638"/>
          </a:xfrm>
        </p:spPr>
        <p:txBody>
          <a:bodyPr>
            <a:normAutofit/>
          </a:bodyPr>
          <a:lstStyle/>
          <a:p>
            <a:r>
              <a:rPr lang="en-GB" sz="2800" b="1">
                <a:solidFill>
                  <a:schemeClr val="bg1"/>
                </a:solidFill>
                <a:latin typeface="Arial Nova"/>
              </a:rPr>
              <a:t>The </a:t>
            </a:r>
            <a:br>
              <a:rPr lang="en-GB" sz="2800" b="1">
                <a:latin typeface="Arial Nova"/>
              </a:rPr>
            </a:br>
            <a:r>
              <a:rPr lang="en-GB" sz="2800" b="1">
                <a:solidFill>
                  <a:schemeClr val="bg1"/>
                </a:solidFill>
                <a:latin typeface="Arial Nova"/>
              </a:rPr>
              <a:t>Test</a:t>
            </a:r>
            <a:endParaRPr lang="en-US" sz="2800">
              <a:solidFill>
                <a:schemeClr val="bg1"/>
              </a:solidFill>
              <a:cs typeface="Calibri Light"/>
            </a:endParaRPr>
          </a:p>
        </p:txBody>
      </p:sp>
      <p:sp>
        <p:nvSpPr>
          <p:cNvPr id="17" name="TextBox 16">
            <a:extLst>
              <a:ext uri="{FF2B5EF4-FFF2-40B4-BE49-F238E27FC236}">
                <a16:creationId xmlns:a16="http://schemas.microsoft.com/office/drawing/2014/main" id="{141DB3AB-44D9-556D-7BF8-3CDF635396BC}"/>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Tree>
    <p:extLst>
      <p:ext uri="{BB962C8B-B14F-4D97-AF65-F5344CB8AC3E}">
        <p14:creationId xmlns:p14="http://schemas.microsoft.com/office/powerpoint/2010/main" val="425470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095ACB-6430-C347-039A-27D3A131DC52}"/>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DEB4B95-9993-EE3E-D766-06A2FAF3E9EC}"/>
              </a:ext>
            </a:extLst>
          </p:cNvPr>
          <p:cNvSpPr>
            <a:spLocks noGrp="1"/>
          </p:cNvSpPr>
          <p:nvPr>
            <p:ph sz="half" idx="1"/>
          </p:nvPr>
        </p:nvSpPr>
        <p:spPr>
          <a:xfrm>
            <a:off x="2561773" y="1082271"/>
            <a:ext cx="2469977" cy="4649070"/>
          </a:xfrm>
        </p:spPr>
        <p:txBody>
          <a:bodyPr vert="horz" lIns="91440" tIns="45720" rIns="91440" bIns="45720" rtlCol="0" anchor="t">
            <a:normAutofit/>
          </a:bodyPr>
          <a:lstStyle/>
          <a:p>
            <a:pPr marL="0" indent="0">
              <a:lnSpc>
                <a:spcPct val="120000"/>
              </a:lnSpc>
              <a:buNone/>
            </a:pPr>
            <a:r>
              <a:rPr lang="en-US" sz="1800">
                <a:latin typeface="Arial Nova"/>
              </a:rPr>
              <a:t>A fee waiver </a:t>
            </a:r>
            <a:r>
              <a:rPr lang="en-US" sz="1800" b="1">
                <a:solidFill>
                  <a:schemeClr val="accent2"/>
                </a:solidFill>
                <a:latin typeface="Arial Nova"/>
              </a:rPr>
              <a:t>must be granted</a:t>
            </a:r>
            <a:r>
              <a:rPr lang="en-US" sz="1800" b="1">
                <a:latin typeface="Arial Nova"/>
              </a:rPr>
              <a:t> </a:t>
            </a:r>
            <a:r>
              <a:rPr lang="en-US" sz="1800">
                <a:latin typeface="Arial Nova"/>
              </a:rPr>
              <a:t>if the applicant and parent(s) are assessed and found: </a:t>
            </a:r>
            <a:endParaRPr lang="en-US"/>
          </a:p>
          <a:p>
            <a:pPr marL="845820" lvl="1" indent="-342900">
              <a:buAutoNum type="arabicPeriod"/>
            </a:pPr>
            <a:r>
              <a:rPr lang="en-US" sz="1800">
                <a:latin typeface="Arial Nova"/>
              </a:rPr>
              <a:t>to </a:t>
            </a:r>
            <a:r>
              <a:rPr lang="en-US" sz="1800" b="1">
                <a:solidFill>
                  <a:schemeClr val="accent2"/>
                </a:solidFill>
                <a:latin typeface="Arial Nova"/>
              </a:rPr>
              <a:t>credibly demonstrate they cannot afford</a:t>
            </a:r>
            <a:r>
              <a:rPr lang="en-US" sz="1800">
                <a:latin typeface="Arial Nova"/>
              </a:rPr>
              <a:t> the fee </a:t>
            </a:r>
            <a:endParaRPr lang="en-US" sz="1800">
              <a:latin typeface="Arial Nova"/>
              <a:cs typeface="Calibri"/>
            </a:endParaRPr>
          </a:p>
          <a:p>
            <a:pPr marL="845820" lvl="1" indent="-342900">
              <a:buAutoNum type="arabicPeriod"/>
            </a:pPr>
            <a:r>
              <a:rPr lang="en-US" sz="1800">
                <a:latin typeface="Arial Nova"/>
              </a:rPr>
              <a:t>that their</a:t>
            </a:r>
            <a:r>
              <a:rPr lang="en-US" sz="1800" b="1">
                <a:latin typeface="Arial Nova"/>
              </a:rPr>
              <a:t> </a:t>
            </a:r>
            <a:r>
              <a:rPr lang="en-US" sz="1800" b="1">
                <a:solidFill>
                  <a:schemeClr val="accent2"/>
                </a:solidFill>
                <a:latin typeface="Arial Nova"/>
              </a:rPr>
              <a:t>income is not sufficient to meet the child’s needs</a:t>
            </a:r>
            <a:endParaRPr lang="en-US" sz="1800" b="1">
              <a:solidFill>
                <a:schemeClr val="accent2"/>
              </a:solidFill>
              <a:latin typeface="Arial Nova"/>
              <a:cs typeface="Calibri"/>
            </a:endParaRPr>
          </a:p>
          <a:p>
            <a:endParaRPr lang="en-GB"/>
          </a:p>
        </p:txBody>
      </p:sp>
      <p:sp>
        <p:nvSpPr>
          <p:cNvPr id="4" name="Content Placeholder 3">
            <a:extLst>
              <a:ext uri="{FF2B5EF4-FFF2-40B4-BE49-F238E27FC236}">
                <a16:creationId xmlns:a16="http://schemas.microsoft.com/office/drawing/2014/main" id="{C43CAC2B-8F99-B36A-CCFB-AFCB51FF6D65}"/>
              </a:ext>
            </a:extLst>
          </p:cNvPr>
          <p:cNvSpPr>
            <a:spLocks noGrp="1"/>
          </p:cNvSpPr>
          <p:nvPr>
            <p:ph sz="half" idx="2"/>
          </p:nvPr>
        </p:nvSpPr>
        <p:spPr>
          <a:xfrm>
            <a:off x="5698560" y="1083490"/>
            <a:ext cx="3119718" cy="4371415"/>
          </a:xfrm>
        </p:spPr>
        <p:txBody>
          <a:bodyPr vert="horz" lIns="91440" tIns="45720" rIns="91440" bIns="45720" rtlCol="0" anchor="t">
            <a:noAutofit/>
          </a:bodyPr>
          <a:lstStyle/>
          <a:p>
            <a:pPr marL="0" indent="0">
              <a:lnSpc>
                <a:spcPct val="120000"/>
              </a:lnSpc>
              <a:spcBef>
                <a:spcPts val="1200"/>
              </a:spcBef>
              <a:buClr>
                <a:srgbClr val="40BAD2"/>
              </a:buClr>
              <a:buNone/>
              <a:defRPr/>
            </a:pPr>
            <a:r>
              <a:rPr kumimoji="0" lang="en-US" sz="1800" b="0" i="0" u="none" strike="noStrike" kern="1200" cap="none" spc="0" normalizeH="0" baseline="0" noProof="0">
                <a:ln>
                  <a:noFill/>
                </a:ln>
                <a:effectLst/>
                <a:uLnTx/>
                <a:uFillTx/>
                <a:latin typeface="Arial Nova"/>
              </a:rPr>
              <a:t>The </a:t>
            </a:r>
            <a:r>
              <a:rPr kumimoji="0" lang="en-US" sz="1800" b="1" i="0" u="none" strike="noStrike" kern="1200" cap="none" spc="0" normalizeH="0" baseline="0" noProof="0">
                <a:ln>
                  <a:noFill/>
                </a:ln>
                <a:solidFill>
                  <a:schemeClr val="accent2"/>
                </a:solidFill>
                <a:effectLst/>
                <a:uLnTx/>
                <a:uFillTx/>
                <a:latin typeface="Arial Nova"/>
              </a:rPr>
              <a:t>primary consideration</a:t>
            </a:r>
            <a:r>
              <a:rPr kumimoji="0" lang="en-US" sz="1800" b="1" i="0" u="none" strike="noStrike" kern="1200" cap="none" spc="0" normalizeH="0" baseline="0" noProof="0">
                <a:ln>
                  <a:noFill/>
                </a:ln>
                <a:effectLst/>
                <a:uLnTx/>
                <a:uFillTx/>
                <a:latin typeface="Arial Nova"/>
              </a:rPr>
              <a:t> </a:t>
            </a:r>
            <a:r>
              <a:rPr kumimoji="0" lang="en-US" sz="1800" b="0" i="0" u="none" strike="noStrike" kern="1200" cap="none" spc="0" normalizeH="0" baseline="0" noProof="0">
                <a:ln>
                  <a:noFill/>
                </a:ln>
                <a:effectLst/>
                <a:uLnTx/>
                <a:uFillTx/>
                <a:latin typeface="Arial Nova"/>
              </a:rPr>
              <a:t>on whether someone is eligible for a fee waiver is an </a:t>
            </a:r>
            <a:r>
              <a:rPr kumimoji="0" lang="en-US" sz="1800" b="1" i="0" u="none" strike="noStrike" kern="1200" cap="none" spc="0" normalizeH="0" baseline="0" noProof="0">
                <a:ln>
                  <a:noFill/>
                </a:ln>
                <a:solidFill>
                  <a:schemeClr val="accent2"/>
                </a:solidFill>
                <a:effectLst/>
                <a:uLnTx/>
                <a:uFillTx/>
                <a:latin typeface="Arial Nova"/>
              </a:rPr>
              <a:t>affordability test</a:t>
            </a:r>
            <a:r>
              <a:rPr kumimoji="0" lang="en-US" sz="1800" b="1" i="0" u="none" strike="noStrike" kern="1200" cap="none" spc="0" normalizeH="0" baseline="0" noProof="0">
                <a:ln>
                  <a:noFill/>
                </a:ln>
                <a:effectLst/>
                <a:uLnTx/>
                <a:uFillTx/>
                <a:latin typeface="Arial Nova"/>
              </a:rPr>
              <a:t> </a:t>
            </a:r>
            <a:r>
              <a:rPr kumimoji="0" lang="en-US" sz="1800" b="0" i="0" u="none" strike="noStrike" kern="1200" cap="none" spc="0" normalizeH="0" baseline="0" noProof="0">
                <a:ln>
                  <a:noFill/>
                </a:ln>
                <a:effectLst/>
                <a:uLnTx/>
                <a:uFillTx/>
                <a:latin typeface="Arial Nova"/>
              </a:rPr>
              <a:t>to assess whether the applicant and parent(s) have </a:t>
            </a:r>
            <a:r>
              <a:rPr kumimoji="0" lang="en-US" sz="1800" b="1" i="0" u="none" strike="noStrike" kern="1200" cap="none" spc="0" normalizeH="0" baseline="0" noProof="0">
                <a:ln>
                  <a:noFill/>
                </a:ln>
                <a:solidFill>
                  <a:schemeClr val="accent2"/>
                </a:solidFill>
                <a:effectLst/>
                <a:uLnTx/>
                <a:uFillTx/>
                <a:latin typeface="Arial Nova"/>
              </a:rPr>
              <a:t>credibly demonstrated</a:t>
            </a:r>
            <a:r>
              <a:rPr kumimoji="0" lang="en-US" sz="1800" b="1" i="0" u="none" strike="noStrike" kern="1200" cap="none" spc="0" normalizeH="0" baseline="0" noProof="0">
                <a:ln>
                  <a:noFill/>
                </a:ln>
                <a:effectLst/>
                <a:uLnTx/>
                <a:uFillTx/>
                <a:latin typeface="Arial Nova"/>
              </a:rPr>
              <a:t> </a:t>
            </a:r>
            <a:r>
              <a:rPr kumimoji="0" lang="en-US" sz="1800" b="0" i="0" u="none" strike="noStrike" kern="1200" cap="none" spc="0" normalizeH="0" baseline="0" noProof="0">
                <a:ln>
                  <a:noFill/>
                </a:ln>
                <a:effectLst/>
                <a:uLnTx/>
                <a:uFillTx/>
                <a:latin typeface="Arial Nova"/>
              </a:rPr>
              <a:t>that they cannot afford the fee.</a:t>
            </a:r>
            <a:r>
              <a:rPr lang="en-US" sz="1800">
                <a:latin typeface="Arial Nova"/>
              </a:rPr>
              <a:t> </a:t>
            </a:r>
            <a:endParaRPr lang="en-US"/>
          </a:p>
          <a:p>
            <a:pPr marL="0" marR="0" lvl="0" indent="0" defTabSz="914400" rtl="0" eaLnBrk="1" fontAlgn="auto" latinLnBrk="0" hangingPunct="1">
              <a:lnSpc>
                <a:spcPct val="120000"/>
              </a:lnSpc>
              <a:spcBef>
                <a:spcPts val="1200"/>
              </a:spcBef>
              <a:spcAft>
                <a:spcPts val="0"/>
              </a:spcAft>
              <a:buClr>
                <a:srgbClr val="40BAD2"/>
              </a:buClr>
              <a:buSzTx/>
              <a:buNone/>
              <a:tabLst/>
              <a:defRPr/>
            </a:pPr>
            <a:r>
              <a:rPr kumimoji="0" lang="en-US" sz="1800" b="0" i="0" u="none" strike="noStrike" kern="1200" cap="none" spc="0" normalizeH="0" baseline="0" noProof="0">
                <a:ln>
                  <a:noFill/>
                </a:ln>
                <a:effectLst/>
                <a:uLnTx/>
                <a:uFillTx/>
                <a:latin typeface="Arial Nova"/>
              </a:rPr>
              <a:t>This applies when the applicant and parent(s) </a:t>
            </a:r>
            <a:r>
              <a:rPr kumimoji="0" lang="en-US" sz="1800" b="1" i="0" u="none" strike="noStrike" kern="1200" cap="none" spc="0" normalizeH="0" baseline="0" noProof="0">
                <a:ln>
                  <a:noFill/>
                </a:ln>
                <a:solidFill>
                  <a:schemeClr val="accent2"/>
                </a:solidFill>
                <a:effectLst/>
                <a:uLnTx/>
                <a:uFillTx/>
                <a:latin typeface="Arial Nova"/>
              </a:rPr>
              <a:t>do not have sufficient funds at their disposal, after meeting their essential living needs</a:t>
            </a:r>
            <a:r>
              <a:rPr kumimoji="0" lang="en-US" sz="1800" b="0" i="0" u="none" strike="noStrike" kern="1200" cap="none" spc="0" normalizeH="0" baseline="0" noProof="0">
                <a:ln>
                  <a:noFill/>
                </a:ln>
                <a:effectLst/>
                <a:uLnTx/>
                <a:uFillTx/>
                <a:latin typeface="Arial Nova"/>
              </a:rPr>
              <a:t>, to pay the fee</a:t>
            </a:r>
            <a:r>
              <a:rPr lang="en-US" sz="1800" dirty="0">
                <a:latin typeface="Arial Nova"/>
              </a:rPr>
              <a:t>.</a:t>
            </a:r>
            <a:endParaRPr lang="en-GB" sz="1800">
              <a:latin typeface="Arial Nova"/>
            </a:endParaRPr>
          </a:p>
        </p:txBody>
      </p:sp>
      <p:sp>
        <p:nvSpPr>
          <p:cNvPr id="6" name="TextBox 5">
            <a:extLst>
              <a:ext uri="{FF2B5EF4-FFF2-40B4-BE49-F238E27FC236}">
                <a16:creationId xmlns:a16="http://schemas.microsoft.com/office/drawing/2014/main" id="{430EC7B7-59C5-0C5C-63FA-77AAC1C17FCF}"/>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8" name="Picture 7" descr="Logo&#10;&#10;Description automatically generated">
            <a:extLst>
              <a:ext uri="{FF2B5EF4-FFF2-40B4-BE49-F238E27FC236}">
                <a16:creationId xmlns:a16="http://schemas.microsoft.com/office/drawing/2014/main" id="{968C8AAA-87D1-7318-6B1F-C408C185E2FD}"/>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0" name="Title 1">
            <a:extLst>
              <a:ext uri="{FF2B5EF4-FFF2-40B4-BE49-F238E27FC236}">
                <a16:creationId xmlns:a16="http://schemas.microsoft.com/office/drawing/2014/main" id="{BBC50EC5-A27B-EA48-629E-34655B1AF4C1}"/>
              </a:ext>
            </a:extLst>
          </p:cNvPr>
          <p:cNvSpPr txBox="1">
            <a:spLocks/>
          </p:cNvSpPr>
          <p:nvPr/>
        </p:nvSpPr>
        <p:spPr>
          <a:xfrm>
            <a:off x="138134" y="3129817"/>
            <a:ext cx="2613177" cy="5979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ea typeface="+mj-lt"/>
                <a:cs typeface="+mj-lt"/>
              </a:rPr>
              <a:t>Thresholds for a successful Fee Waiver </a:t>
            </a:r>
            <a:endParaRPr lang="en-US" sz="2800" b="1">
              <a:solidFill>
                <a:schemeClr val="bg1"/>
              </a:solidFill>
              <a:latin typeface="Arial Nova"/>
            </a:endParaRPr>
          </a:p>
        </p:txBody>
      </p:sp>
      <p:sp>
        <p:nvSpPr>
          <p:cNvPr id="12" name="TextBox 11">
            <a:extLst>
              <a:ext uri="{FF2B5EF4-FFF2-40B4-BE49-F238E27FC236}">
                <a16:creationId xmlns:a16="http://schemas.microsoft.com/office/drawing/2014/main" id="{D553768D-7B63-AAF3-E0B8-CAB71817ED96}"/>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Tree>
    <p:extLst>
      <p:ext uri="{BB962C8B-B14F-4D97-AF65-F5344CB8AC3E}">
        <p14:creationId xmlns:p14="http://schemas.microsoft.com/office/powerpoint/2010/main" val="237778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955162-9B7F-668B-964D-F4D3CDBE4715}"/>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B77E4D0-1B2D-2DA4-F5CD-07A6053D5F56}"/>
              </a:ext>
            </a:extLst>
          </p:cNvPr>
          <p:cNvSpPr>
            <a:spLocks noGrp="1"/>
          </p:cNvSpPr>
          <p:nvPr>
            <p:ph idx="1"/>
          </p:nvPr>
        </p:nvSpPr>
        <p:spPr>
          <a:xfrm>
            <a:off x="2999315" y="1722815"/>
            <a:ext cx="5649082" cy="3408622"/>
          </a:xfrm>
        </p:spPr>
        <p:txBody>
          <a:bodyPr vert="horz" lIns="91440" tIns="45720" rIns="91440" bIns="45720" rtlCol="0" anchor="t">
            <a:normAutofit/>
          </a:bodyPr>
          <a:lstStyle/>
          <a:p>
            <a:pPr marL="0" indent="0">
              <a:buNone/>
            </a:pPr>
            <a:endParaRPr lang="en-GB" b="1" u="sng"/>
          </a:p>
          <a:p>
            <a:pPr marL="0" indent="0">
              <a:buNone/>
            </a:pPr>
            <a:r>
              <a:rPr lang="en-US" sz="1800">
                <a:latin typeface="Arial Nova"/>
              </a:rPr>
              <a:t>The need to safeguard and promote the welfare of a child in the UK should be a </a:t>
            </a:r>
            <a:r>
              <a:rPr lang="en-US" sz="1800" b="1">
                <a:solidFill>
                  <a:schemeClr val="accent2"/>
                </a:solidFill>
                <a:latin typeface="Arial Nova"/>
              </a:rPr>
              <a:t>primary consideration</a:t>
            </a:r>
            <a:r>
              <a:rPr lang="en-US" sz="1800" b="1">
                <a:latin typeface="Arial Nova"/>
              </a:rPr>
              <a:t> </a:t>
            </a:r>
            <a:r>
              <a:rPr lang="en-US" sz="1800">
                <a:latin typeface="Arial Nova"/>
              </a:rPr>
              <a:t>in deciding any claim. </a:t>
            </a:r>
          </a:p>
          <a:p>
            <a:pPr marL="0" indent="0">
              <a:buNone/>
            </a:pPr>
            <a:endParaRPr lang="en-US" sz="1800" dirty="0">
              <a:latin typeface="Arial Nova"/>
            </a:endParaRPr>
          </a:p>
          <a:p>
            <a:pPr marL="0" indent="0">
              <a:buNone/>
            </a:pPr>
            <a:r>
              <a:rPr lang="en-US" sz="1800">
                <a:latin typeface="Arial Nova"/>
              </a:rPr>
              <a:t>This means careful consideration needs to be given as to </a:t>
            </a:r>
            <a:r>
              <a:rPr lang="en-US" sz="1800" b="1">
                <a:solidFill>
                  <a:schemeClr val="accent2"/>
                </a:solidFill>
                <a:latin typeface="Arial Nova"/>
              </a:rPr>
              <a:t>whether the applicant’s needs are being met</a:t>
            </a:r>
            <a:r>
              <a:rPr lang="en-US" sz="1800" b="1">
                <a:solidFill>
                  <a:schemeClr val="accent2"/>
                </a:solidFill>
                <a:latin typeface="Arial Nova"/>
                <a:ea typeface="+mn-lt"/>
                <a:cs typeface="+mn-lt"/>
              </a:rPr>
              <a:t> and</a:t>
            </a:r>
            <a:r>
              <a:rPr lang="en-US" sz="1800">
                <a:solidFill>
                  <a:schemeClr val="accent2"/>
                </a:solidFill>
                <a:latin typeface="Arial Nova"/>
              </a:rPr>
              <a:t> </a:t>
            </a:r>
            <a:r>
              <a:rPr lang="en-US" sz="1800" b="1">
                <a:solidFill>
                  <a:schemeClr val="accent2"/>
                </a:solidFill>
                <a:latin typeface="Arial Nova"/>
              </a:rPr>
              <a:t>whether being required to pay the fee would deprive a child of having these needs met</a:t>
            </a:r>
            <a:r>
              <a:rPr lang="en-US" sz="1800">
                <a:solidFill>
                  <a:schemeClr val="accent2"/>
                </a:solidFill>
                <a:latin typeface="Arial Nova"/>
              </a:rPr>
              <a:t>.</a:t>
            </a:r>
            <a:endParaRPr lang="en-US">
              <a:solidFill>
                <a:schemeClr val="accent2"/>
              </a:solidFill>
              <a:latin typeface="Calibri" panose="020F0502020204030204"/>
              <a:cs typeface="Calibri"/>
            </a:endParaRPr>
          </a:p>
          <a:p>
            <a:pPr marL="0" indent="0">
              <a:buNone/>
            </a:pPr>
            <a:r>
              <a:rPr lang="en-US" sz="1800">
                <a:latin typeface="Arial Nova"/>
              </a:rPr>
              <a:t> </a:t>
            </a:r>
            <a:r>
              <a:rPr lang="en-US"/>
              <a:t> </a:t>
            </a:r>
            <a:endParaRPr lang="en-US">
              <a:cs typeface="Calibri"/>
            </a:endParaRPr>
          </a:p>
          <a:p>
            <a:pPr lvl="1">
              <a:buFont typeface="Wingdings" panose="05000000000000000000" pitchFamily="2" charset="2"/>
              <a:buChar char="Ø"/>
            </a:pPr>
            <a:endParaRPr lang="en-US"/>
          </a:p>
        </p:txBody>
      </p:sp>
      <p:sp>
        <p:nvSpPr>
          <p:cNvPr id="5" name="TextBox 4">
            <a:extLst>
              <a:ext uri="{FF2B5EF4-FFF2-40B4-BE49-F238E27FC236}">
                <a16:creationId xmlns:a16="http://schemas.microsoft.com/office/drawing/2014/main" id="{643AC75F-36FA-574F-54CA-C58B5D157CEA}"/>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149F08FB-F1D6-298A-09F0-C64191046E6C}"/>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8BEDB0F2-6E97-E636-FEBB-EFA122624A86}"/>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
        <p:nvSpPr>
          <p:cNvPr id="11" name="Title 1">
            <a:extLst>
              <a:ext uri="{FF2B5EF4-FFF2-40B4-BE49-F238E27FC236}">
                <a16:creationId xmlns:a16="http://schemas.microsoft.com/office/drawing/2014/main" id="{F737D9A0-E4FD-2E73-9CFD-461835521E80}"/>
              </a:ext>
            </a:extLst>
          </p:cNvPr>
          <p:cNvSpPr txBox="1">
            <a:spLocks/>
          </p:cNvSpPr>
          <p:nvPr/>
        </p:nvSpPr>
        <p:spPr>
          <a:xfrm>
            <a:off x="-961" y="3238674"/>
            <a:ext cx="2746224" cy="5979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ea typeface="+mj-lt"/>
                <a:cs typeface="+mj-lt"/>
              </a:rPr>
              <a:t>S55 Borders, Citizenship &amp; </a:t>
            </a:r>
            <a:endParaRPr lang="en-US" sz="2800" b="1">
              <a:solidFill>
                <a:schemeClr val="bg1"/>
              </a:solidFill>
              <a:latin typeface="Arial Nova"/>
              <a:cs typeface="Calibri Light"/>
            </a:endParaRPr>
          </a:p>
          <a:p>
            <a:r>
              <a:rPr lang="en-GB" sz="2800" b="1">
                <a:solidFill>
                  <a:schemeClr val="bg1"/>
                </a:solidFill>
                <a:latin typeface="Arial Nova"/>
                <a:ea typeface="+mj-lt"/>
                <a:cs typeface="+mj-lt"/>
              </a:rPr>
              <a:t>Immigration Act 2009 </a:t>
            </a:r>
          </a:p>
          <a:p>
            <a:r>
              <a:rPr lang="en-GB" sz="2800" b="1">
                <a:solidFill>
                  <a:schemeClr val="bg1"/>
                </a:solidFill>
                <a:latin typeface="Arial Nova"/>
                <a:ea typeface="+mj-lt"/>
                <a:cs typeface="+mj-lt"/>
              </a:rPr>
              <a:t>obligations </a:t>
            </a:r>
            <a:endParaRPr lang="en-GB" sz="2800" b="1">
              <a:solidFill>
                <a:schemeClr val="bg1"/>
              </a:solidFill>
              <a:latin typeface="Arial Nova"/>
              <a:cs typeface="Calibri Light"/>
            </a:endParaRPr>
          </a:p>
          <a:p>
            <a:endParaRPr lang="en-US" sz="4000" b="1">
              <a:latin typeface="Arial Nova"/>
            </a:endParaRPr>
          </a:p>
        </p:txBody>
      </p:sp>
    </p:spTree>
    <p:extLst>
      <p:ext uri="{BB962C8B-B14F-4D97-AF65-F5344CB8AC3E}">
        <p14:creationId xmlns:p14="http://schemas.microsoft.com/office/powerpoint/2010/main" val="399818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262A4-0791-D258-F026-54ACDB7BC733}"/>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D1B3D8B-82B1-F190-26D9-6A76DCE60B57}"/>
              </a:ext>
            </a:extLst>
          </p:cNvPr>
          <p:cNvSpPr>
            <a:spLocks noGrp="1"/>
          </p:cNvSpPr>
          <p:nvPr>
            <p:ph idx="1"/>
          </p:nvPr>
        </p:nvSpPr>
        <p:spPr>
          <a:xfrm>
            <a:off x="2884412" y="1535338"/>
            <a:ext cx="5509985" cy="3794958"/>
          </a:xfrm>
        </p:spPr>
        <p:txBody>
          <a:bodyPr vert="horz" lIns="91440" tIns="45720" rIns="91440" bIns="45720" rtlCol="0" anchor="t">
            <a:normAutofit lnSpcReduction="10000"/>
          </a:bodyPr>
          <a:lstStyle/>
          <a:p>
            <a:pPr lvl="1">
              <a:buFont typeface="Wingdings" panose="05000000000000000000" pitchFamily="2" charset="2"/>
              <a:buChar char="Ø"/>
            </a:pPr>
            <a:endParaRPr lang="en-US" sz="1800">
              <a:latin typeface="Arial Nova"/>
            </a:endParaRPr>
          </a:p>
          <a:p>
            <a:pPr lvl="1">
              <a:lnSpc>
                <a:spcPct val="150000"/>
              </a:lnSpc>
              <a:buFont typeface="Wingdings" panose="020B0604020202020204" pitchFamily="34" charset="0"/>
              <a:buChar char="Ø"/>
            </a:pPr>
            <a:r>
              <a:rPr lang="en-US" sz="1800" b="1">
                <a:latin typeface="Arial Nova"/>
              </a:rPr>
              <a:t>Essential needs</a:t>
            </a:r>
            <a:r>
              <a:rPr lang="en-US" sz="1800">
                <a:latin typeface="Arial Nova"/>
              </a:rPr>
              <a:t> are defined in the guidance as  </a:t>
            </a:r>
            <a:r>
              <a:rPr lang="en-US" sz="1800">
                <a:solidFill>
                  <a:schemeClr val="accent2"/>
                </a:solidFill>
                <a:latin typeface="Arial Nova"/>
              </a:rPr>
              <a:t>‘housing and food’.</a:t>
            </a:r>
            <a:r>
              <a:rPr lang="en-US" sz="1800">
                <a:latin typeface="Arial Nova"/>
              </a:rPr>
              <a:t> </a:t>
            </a:r>
            <a:r>
              <a:rPr lang="en-US" sz="1800">
                <a:latin typeface="Arial Nova"/>
                <a:hlinkClick r:id="rId2">
                  <a:extLst>
                    <a:ext uri="{A12FA001-AC4F-418D-AE19-62706E023703}">
                      <ahyp:hlinkClr xmlns:ahyp="http://schemas.microsoft.com/office/drawing/2018/hyperlinkcolor" val="tx"/>
                    </a:ext>
                  </a:extLst>
                </a:hlinkClick>
              </a:rPr>
              <a:t>P1</a:t>
            </a:r>
            <a:endParaRPr lang="en-US" sz="1800">
              <a:latin typeface="Arial Nova"/>
            </a:endParaRPr>
          </a:p>
          <a:p>
            <a:pPr marL="502920" lvl="1" indent="0">
              <a:buNone/>
            </a:pPr>
            <a:endParaRPr lang="en-US" sz="1800">
              <a:latin typeface="Arial Nova"/>
            </a:endParaRPr>
          </a:p>
          <a:p>
            <a:pPr lvl="1">
              <a:buFont typeface="Wingdings" panose="020B0604020202020204" pitchFamily="34" charset="0"/>
              <a:buChar char="Ø"/>
            </a:pPr>
            <a:r>
              <a:rPr lang="en-US" sz="1800">
                <a:latin typeface="Arial Nova"/>
              </a:rPr>
              <a:t>Further, ‘This includes </a:t>
            </a:r>
            <a:r>
              <a:rPr lang="en-US" sz="1800">
                <a:solidFill>
                  <a:schemeClr val="accent2"/>
                </a:solidFill>
                <a:latin typeface="Arial Nova"/>
              </a:rPr>
              <a:t>housing or accommodation, utilities, food, clothing, toiletries, non-prescription medication, and household cleaning items.</a:t>
            </a:r>
            <a:r>
              <a:rPr lang="en-US" sz="1800">
                <a:latin typeface="Arial Nova"/>
              </a:rPr>
              <a:t> It would also include the </a:t>
            </a:r>
            <a:r>
              <a:rPr lang="en-US" sz="1800">
                <a:solidFill>
                  <a:schemeClr val="accent2"/>
                </a:solidFill>
                <a:latin typeface="Arial Nova"/>
              </a:rPr>
              <a:t>costs of travel and communication to enable the supported persons to maintain interpersonal relationships and access a reasonable level of social, cultural and religious life</a:t>
            </a:r>
            <a:r>
              <a:rPr lang="en-US" sz="1800">
                <a:latin typeface="Arial Nova"/>
              </a:rPr>
              <a:t>. </a:t>
            </a:r>
            <a:r>
              <a:rPr lang="en-US" sz="1800">
                <a:latin typeface="Arial Nova"/>
                <a:hlinkClick r:id="rId2">
                  <a:extLst>
                    <a:ext uri="{A12FA001-AC4F-418D-AE19-62706E023703}">
                      <ahyp:hlinkClr xmlns:ahyp="http://schemas.microsoft.com/office/drawing/2018/hyperlinkcolor" val="tx"/>
                    </a:ext>
                  </a:extLst>
                </a:hlinkClick>
              </a:rPr>
              <a:t>p13</a:t>
            </a:r>
            <a:endParaRPr lang="en-GB" sz="1800">
              <a:latin typeface="Arial Nova"/>
            </a:endParaRPr>
          </a:p>
        </p:txBody>
      </p:sp>
      <p:sp>
        <p:nvSpPr>
          <p:cNvPr id="5" name="TextBox 4">
            <a:extLst>
              <a:ext uri="{FF2B5EF4-FFF2-40B4-BE49-F238E27FC236}">
                <a16:creationId xmlns:a16="http://schemas.microsoft.com/office/drawing/2014/main" id="{8AE0561F-A452-1A12-3A28-5A7E031A6EB7}"/>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61363434-6AB1-9613-9310-2C25313FFBB9}"/>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CA316CAB-FF0E-6988-D214-8E2B9EC2A963}"/>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
        <p:nvSpPr>
          <p:cNvPr id="13" name="Title 1">
            <a:extLst>
              <a:ext uri="{FF2B5EF4-FFF2-40B4-BE49-F238E27FC236}">
                <a16:creationId xmlns:a16="http://schemas.microsoft.com/office/drawing/2014/main" id="{A807B37F-8B3C-C94F-B5F0-2CE47F77975C}"/>
              </a:ext>
            </a:extLst>
          </p:cNvPr>
          <p:cNvSpPr>
            <a:spLocks noGrp="1"/>
          </p:cNvSpPr>
          <p:nvPr>
            <p:ph type="title"/>
          </p:nvPr>
        </p:nvSpPr>
        <p:spPr>
          <a:xfrm>
            <a:off x="228848" y="2676247"/>
            <a:ext cx="2056796" cy="1505066"/>
          </a:xfrm>
        </p:spPr>
        <p:txBody>
          <a:bodyPr>
            <a:normAutofit/>
          </a:bodyPr>
          <a:lstStyle/>
          <a:p>
            <a:r>
              <a:rPr lang="en-GB" sz="2800" b="1">
                <a:solidFill>
                  <a:schemeClr val="bg1"/>
                </a:solidFill>
                <a:latin typeface="Arial Nova"/>
              </a:rPr>
              <a:t>Essential Needs</a:t>
            </a:r>
            <a:endParaRPr lang="en-US" sz="2800">
              <a:solidFill>
                <a:schemeClr val="bg1"/>
              </a:solidFill>
              <a:cs typeface="Calibri Light"/>
            </a:endParaRPr>
          </a:p>
        </p:txBody>
      </p:sp>
    </p:spTree>
    <p:extLst>
      <p:ext uri="{BB962C8B-B14F-4D97-AF65-F5344CB8AC3E}">
        <p14:creationId xmlns:p14="http://schemas.microsoft.com/office/powerpoint/2010/main" val="7593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B9D070-F459-5660-D2E1-869D7392F297}"/>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ED93033-56DE-0A44-F952-285137E72C4F}"/>
              </a:ext>
            </a:extLst>
          </p:cNvPr>
          <p:cNvSpPr>
            <a:spLocks noGrp="1"/>
          </p:cNvSpPr>
          <p:nvPr>
            <p:ph idx="1"/>
          </p:nvPr>
        </p:nvSpPr>
        <p:spPr>
          <a:xfrm>
            <a:off x="2866269" y="1613958"/>
            <a:ext cx="5673271" cy="3988481"/>
          </a:xfrm>
        </p:spPr>
        <p:txBody>
          <a:bodyPr vert="horz" lIns="91440" tIns="45720" rIns="91440" bIns="45720" rtlCol="0" anchor="t">
            <a:normAutofit/>
          </a:bodyPr>
          <a:lstStyle/>
          <a:p>
            <a:pPr lvl="1">
              <a:buFont typeface="Wingdings" panose="05000000000000000000" pitchFamily="2" charset="2"/>
              <a:buChar char="Ø"/>
            </a:pPr>
            <a:endParaRPr lang="en-GB" sz="1800">
              <a:solidFill>
                <a:schemeClr val="tx2"/>
              </a:solidFill>
              <a:latin typeface="Arial Nova"/>
            </a:endParaRPr>
          </a:p>
          <a:p>
            <a:pPr lvl="1">
              <a:buFont typeface="Wingdings" panose="020B0604020202020204" pitchFamily="34" charset="0"/>
              <a:buChar char="Ø"/>
            </a:pPr>
            <a:r>
              <a:rPr lang="en-GB" sz="1800">
                <a:latin typeface="Arial Nova"/>
              </a:rPr>
              <a:t>The Fee Waiver guidance also refers to </a:t>
            </a:r>
            <a:r>
              <a:rPr lang="en-GB" sz="1800">
                <a:latin typeface="Arial Nova"/>
                <a:hlinkClick r:id="rId2">
                  <a:extLst>
                    <a:ext uri="{A12FA001-AC4F-418D-AE19-62706E023703}">
                      <ahyp:hlinkClr xmlns:ahyp="http://schemas.microsoft.com/office/drawing/2018/hyperlinkcolor" val="tx"/>
                    </a:ext>
                  </a:extLst>
                </a:hlinkClick>
              </a:rPr>
              <a:t>this</a:t>
            </a:r>
            <a:r>
              <a:rPr lang="en-GB" sz="1800">
                <a:latin typeface="Arial Nova"/>
              </a:rPr>
              <a:t> HO guidance relating to payments made to asylum seekers and failed asylum seekers. </a:t>
            </a:r>
            <a:endParaRPr lang="en-GB" sz="1800">
              <a:latin typeface="Arial Nova"/>
              <a:cs typeface="Calibri" panose="020F0502020204030204"/>
            </a:endParaRPr>
          </a:p>
          <a:p>
            <a:pPr marL="845820" lvl="1" indent="-342900">
              <a:buAutoNum type="arabicPeriod"/>
            </a:pPr>
            <a:endParaRPr lang="en-GB" sz="1800">
              <a:latin typeface="Arial Nova"/>
              <a:cs typeface="Calibri" panose="020F0502020204030204"/>
            </a:endParaRPr>
          </a:p>
          <a:p>
            <a:pPr lvl="1">
              <a:buFont typeface="Wingdings" panose="020B0604020202020204" pitchFamily="34" charset="0"/>
              <a:buChar char="Ø"/>
            </a:pPr>
            <a:r>
              <a:rPr lang="en-GB" sz="1800">
                <a:latin typeface="Arial Nova"/>
              </a:rPr>
              <a:t>The amount specified for essential items </a:t>
            </a:r>
            <a:r>
              <a:rPr lang="en-GB" sz="1800" i="1">
                <a:latin typeface="Arial Nova"/>
              </a:rPr>
              <a:t>per week</a:t>
            </a:r>
            <a:r>
              <a:rPr lang="en-GB" sz="1800">
                <a:latin typeface="Arial Nova"/>
              </a:rPr>
              <a:t> is illuminating:</a:t>
            </a:r>
            <a:endParaRPr lang="en-GB" sz="1800">
              <a:latin typeface="Arial Nova"/>
              <a:cs typeface="Calibri" panose="020F0502020204030204"/>
            </a:endParaRPr>
          </a:p>
          <a:p>
            <a:pPr lvl="2"/>
            <a:r>
              <a:rPr lang="en-GB" sz="1800">
                <a:latin typeface="Arial Nova"/>
              </a:rPr>
              <a:t>Clothes + footwear: </a:t>
            </a:r>
            <a:r>
              <a:rPr lang="en-GB" sz="1800" b="0" i="0">
                <a:effectLst/>
                <a:latin typeface="Arial Nova"/>
              </a:rPr>
              <a:t>£3.01</a:t>
            </a:r>
            <a:r>
              <a:rPr lang="en-GB" sz="1800">
                <a:latin typeface="Arial Nova"/>
              </a:rPr>
              <a:t> </a:t>
            </a:r>
            <a:endParaRPr lang="en-GB" sz="1800" b="0" i="0">
              <a:effectLst/>
              <a:latin typeface="Arial Nova"/>
            </a:endParaRPr>
          </a:p>
          <a:p>
            <a:pPr lvl="2"/>
            <a:r>
              <a:rPr lang="en-GB" sz="1800">
                <a:latin typeface="Arial Nova"/>
              </a:rPr>
              <a:t>Food + non-alcoholic drinks: £26.89</a:t>
            </a:r>
          </a:p>
          <a:p>
            <a:pPr lvl="2"/>
            <a:r>
              <a:rPr lang="en-GB" sz="1800">
                <a:latin typeface="Arial Nova"/>
              </a:rPr>
              <a:t>Toiletries : £0.69</a:t>
            </a:r>
          </a:p>
          <a:p>
            <a:pPr lvl="2"/>
            <a:r>
              <a:rPr lang="en-GB" sz="1800">
                <a:latin typeface="Arial Nova"/>
              </a:rPr>
              <a:t>Travel: £4.70</a:t>
            </a:r>
            <a:endParaRPr lang="en-GB" sz="1800">
              <a:latin typeface="Arial Nova"/>
              <a:cs typeface="Calibri" panose="020F0502020204030204"/>
            </a:endParaRPr>
          </a:p>
          <a:p>
            <a:endParaRPr lang="en-GB"/>
          </a:p>
        </p:txBody>
      </p:sp>
      <p:sp>
        <p:nvSpPr>
          <p:cNvPr id="5" name="TextBox 4">
            <a:extLst>
              <a:ext uri="{FF2B5EF4-FFF2-40B4-BE49-F238E27FC236}">
                <a16:creationId xmlns:a16="http://schemas.microsoft.com/office/drawing/2014/main" id="{AA39A0BD-48FD-79C6-BE90-C7D291D7AABC}"/>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37ECA4BC-F707-F60A-7C71-23F3F1FB0C41}"/>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FAAD0A0F-D219-A79F-A7DD-18F2B1B046D0}"/>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
        <p:nvSpPr>
          <p:cNvPr id="13" name="Title 1">
            <a:extLst>
              <a:ext uri="{FF2B5EF4-FFF2-40B4-BE49-F238E27FC236}">
                <a16:creationId xmlns:a16="http://schemas.microsoft.com/office/drawing/2014/main" id="{0E44D1D5-9EAB-504F-D4D7-53ECCE739A62}"/>
              </a:ext>
            </a:extLst>
          </p:cNvPr>
          <p:cNvSpPr>
            <a:spLocks noGrp="1"/>
          </p:cNvSpPr>
          <p:nvPr>
            <p:ph type="title"/>
          </p:nvPr>
        </p:nvSpPr>
        <p:spPr>
          <a:xfrm>
            <a:off x="222801" y="2567389"/>
            <a:ext cx="2238224" cy="1710685"/>
          </a:xfrm>
        </p:spPr>
        <p:txBody>
          <a:bodyPr>
            <a:normAutofit/>
          </a:bodyPr>
          <a:lstStyle/>
          <a:p>
            <a:r>
              <a:rPr lang="en-GB" sz="2800" b="1">
                <a:solidFill>
                  <a:schemeClr val="bg1"/>
                </a:solidFill>
                <a:latin typeface="Arial Nova"/>
              </a:rPr>
              <a:t>Essential Needs</a:t>
            </a:r>
            <a:endParaRPr lang="en-US" sz="2800">
              <a:solidFill>
                <a:schemeClr val="bg1"/>
              </a:solidFill>
              <a:cs typeface="Calibri Light"/>
            </a:endParaRPr>
          </a:p>
        </p:txBody>
      </p:sp>
    </p:spTree>
    <p:extLst>
      <p:ext uri="{BB962C8B-B14F-4D97-AF65-F5344CB8AC3E}">
        <p14:creationId xmlns:p14="http://schemas.microsoft.com/office/powerpoint/2010/main" val="16066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5E5602-DFE9-8EC6-3539-17C887B69BFD}"/>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AA8B8B5-72C1-9764-58BB-F4AA154F7F42}"/>
              </a:ext>
            </a:extLst>
          </p:cNvPr>
          <p:cNvSpPr>
            <a:spLocks noGrp="1"/>
          </p:cNvSpPr>
          <p:nvPr>
            <p:ph idx="1"/>
          </p:nvPr>
        </p:nvSpPr>
        <p:spPr>
          <a:xfrm>
            <a:off x="2842078" y="930577"/>
            <a:ext cx="5915177" cy="5064957"/>
          </a:xfrm>
        </p:spPr>
        <p:txBody>
          <a:bodyPr vert="horz" lIns="91440" tIns="45720" rIns="91440" bIns="45720" rtlCol="0" anchor="t">
            <a:normAutofit lnSpcReduction="10000"/>
          </a:bodyPr>
          <a:lstStyle/>
          <a:p>
            <a:pPr marL="0" indent="0">
              <a:buNone/>
            </a:pPr>
            <a:r>
              <a:rPr lang="en-GB" sz="1800">
                <a:latin typeface="Arial Nova"/>
              </a:rPr>
              <a:t>Assess: </a:t>
            </a:r>
          </a:p>
          <a:p>
            <a:pPr lvl="1"/>
            <a:r>
              <a:rPr lang="en-GB" sz="1800" b="1">
                <a:solidFill>
                  <a:schemeClr val="accent2"/>
                </a:solidFill>
                <a:latin typeface="Arial Nova"/>
              </a:rPr>
              <a:t>Income and savings </a:t>
            </a:r>
            <a:r>
              <a:rPr lang="en-GB" sz="1800">
                <a:latin typeface="Arial Nova"/>
              </a:rPr>
              <a:t>available once accommodation and essential living needs for the applicant (child), parent(s) and any dependents have been met. </a:t>
            </a:r>
          </a:p>
          <a:p>
            <a:pPr lvl="1"/>
            <a:r>
              <a:rPr lang="en-GB" sz="1800">
                <a:latin typeface="Arial Nova"/>
              </a:rPr>
              <a:t>Can they either pay for or </a:t>
            </a:r>
            <a:r>
              <a:rPr lang="en-GB" sz="1800" b="1">
                <a:solidFill>
                  <a:schemeClr val="accent2"/>
                </a:solidFill>
                <a:latin typeface="Arial Nova"/>
              </a:rPr>
              <a:t>save for</a:t>
            </a:r>
            <a:r>
              <a:rPr lang="en-GB" sz="1800" b="1">
                <a:latin typeface="Arial Nova"/>
              </a:rPr>
              <a:t> </a:t>
            </a:r>
            <a:r>
              <a:rPr lang="en-GB" sz="1800">
                <a:latin typeface="Arial Nova"/>
              </a:rPr>
              <a:t>the application fee.</a:t>
            </a:r>
          </a:p>
          <a:p>
            <a:pPr marL="502920" lvl="1" indent="0">
              <a:buNone/>
            </a:pPr>
            <a:endParaRPr lang="en-GB" sz="1800">
              <a:latin typeface="Arial Nova"/>
            </a:endParaRPr>
          </a:p>
          <a:p>
            <a:pPr marL="0" indent="0">
              <a:buNone/>
            </a:pPr>
            <a:r>
              <a:rPr lang="en-GB" sz="1800">
                <a:latin typeface="Arial Nova"/>
              </a:rPr>
              <a:t>Applicants must </a:t>
            </a:r>
            <a:r>
              <a:rPr lang="en-GB" sz="1800" b="1">
                <a:solidFill>
                  <a:schemeClr val="accent2"/>
                </a:solidFill>
                <a:latin typeface="Arial Nova"/>
              </a:rPr>
              <a:t>demonstrate:</a:t>
            </a:r>
          </a:p>
          <a:p>
            <a:pPr lvl="1"/>
            <a:r>
              <a:rPr lang="en-GB" sz="1800">
                <a:latin typeface="Arial Nova"/>
              </a:rPr>
              <a:t>Taking into account all essentials, they cannot afford the fee</a:t>
            </a:r>
          </a:p>
          <a:p>
            <a:pPr lvl="1"/>
            <a:r>
              <a:rPr lang="en-GB" sz="1800">
                <a:latin typeface="Arial Nova"/>
              </a:rPr>
              <a:t>Needs are met by others – NGO, LA, friends, foodbanks etc.</a:t>
            </a:r>
          </a:p>
          <a:p>
            <a:pPr lvl="1"/>
            <a:r>
              <a:rPr lang="en-GB" sz="1800">
                <a:latin typeface="Arial Nova"/>
              </a:rPr>
              <a:t>They cannot save sufficient funds for fee (over a 6 month period)</a:t>
            </a:r>
          </a:p>
          <a:p>
            <a:pPr lvl="1"/>
            <a:r>
              <a:rPr lang="en-GB" sz="1800">
                <a:latin typeface="Arial Nova"/>
              </a:rPr>
              <a:t>Expenditure higher than income </a:t>
            </a:r>
          </a:p>
          <a:p>
            <a:pPr lvl="1"/>
            <a:endParaRPr lang="en-GB" sz="1800" b="1">
              <a:solidFill>
                <a:schemeClr val="accent1">
                  <a:lumMod val="75000"/>
                </a:schemeClr>
              </a:solidFill>
              <a:latin typeface="Arial Nova"/>
            </a:endParaRPr>
          </a:p>
          <a:p>
            <a:pPr marL="457200" lvl="1" indent="0">
              <a:buNone/>
            </a:pPr>
            <a:r>
              <a:rPr lang="en-GB" sz="1800" b="1">
                <a:solidFill>
                  <a:schemeClr val="accent2"/>
                </a:solidFill>
                <a:latin typeface="Arial Nova"/>
              </a:rPr>
              <a:t>MUST PROVIDE CLEAR AND COMPELLING EVIDENCE</a:t>
            </a:r>
            <a:endParaRPr lang="en-GB" sz="1800">
              <a:solidFill>
                <a:schemeClr val="accent2"/>
              </a:solidFill>
              <a:latin typeface="Arial Nova"/>
            </a:endParaRPr>
          </a:p>
        </p:txBody>
      </p:sp>
      <p:sp>
        <p:nvSpPr>
          <p:cNvPr id="5" name="TextBox 4">
            <a:extLst>
              <a:ext uri="{FF2B5EF4-FFF2-40B4-BE49-F238E27FC236}">
                <a16:creationId xmlns:a16="http://schemas.microsoft.com/office/drawing/2014/main" id="{22A6A028-625E-3FAC-91F8-29466CAA0126}"/>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E0D76765-E9F5-C92D-1F0C-EEFE3E5DCEBA}"/>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BB7D9B25-7F29-CC63-2786-28ED29F745AE}"/>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
        <p:nvSpPr>
          <p:cNvPr id="13" name="Title 1">
            <a:extLst>
              <a:ext uri="{FF2B5EF4-FFF2-40B4-BE49-F238E27FC236}">
                <a16:creationId xmlns:a16="http://schemas.microsoft.com/office/drawing/2014/main" id="{808E6566-BF23-BCC3-1569-98C63BD4688E}"/>
              </a:ext>
            </a:extLst>
          </p:cNvPr>
          <p:cNvSpPr>
            <a:spLocks noGrp="1"/>
          </p:cNvSpPr>
          <p:nvPr>
            <p:ph type="title"/>
          </p:nvPr>
        </p:nvSpPr>
        <p:spPr>
          <a:xfrm>
            <a:off x="65563" y="2748818"/>
            <a:ext cx="2347080" cy="1432495"/>
          </a:xfrm>
        </p:spPr>
        <p:txBody>
          <a:bodyPr>
            <a:normAutofit/>
          </a:bodyPr>
          <a:lstStyle/>
          <a:p>
            <a:r>
              <a:rPr lang="en-GB" sz="2800" b="1">
                <a:solidFill>
                  <a:schemeClr val="bg1"/>
                </a:solidFill>
                <a:latin typeface="Arial Nova"/>
              </a:rPr>
              <a:t>Assessing Affordability</a:t>
            </a:r>
            <a:endParaRPr lang="en-US" sz="2800">
              <a:solidFill>
                <a:schemeClr val="bg1"/>
              </a:solidFill>
              <a:cs typeface="Calibri Light"/>
            </a:endParaRPr>
          </a:p>
        </p:txBody>
      </p:sp>
    </p:spTree>
    <p:extLst>
      <p:ext uri="{BB962C8B-B14F-4D97-AF65-F5344CB8AC3E}">
        <p14:creationId xmlns:p14="http://schemas.microsoft.com/office/powerpoint/2010/main" val="4202612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6E18F8-FCED-D495-BE4C-B79ED6F8500B}"/>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1D4434F-E9C1-08BF-CE2D-E2B60882C7FD}"/>
              </a:ext>
            </a:extLst>
          </p:cNvPr>
          <p:cNvSpPr>
            <a:spLocks noGrp="1"/>
          </p:cNvSpPr>
          <p:nvPr>
            <p:ph idx="1"/>
          </p:nvPr>
        </p:nvSpPr>
        <p:spPr>
          <a:xfrm>
            <a:off x="2527602" y="835848"/>
            <a:ext cx="6362700" cy="4425151"/>
          </a:xfrm>
        </p:spPr>
        <p:txBody>
          <a:bodyPr vert="horz" lIns="91440" tIns="45720" rIns="91440" bIns="45720" rtlCol="0" anchor="t">
            <a:noAutofit/>
          </a:bodyPr>
          <a:lstStyle/>
          <a:p>
            <a:pPr marL="0" indent="0">
              <a:buNone/>
            </a:pPr>
            <a:r>
              <a:rPr lang="en-GB" sz="1800" b="1">
                <a:solidFill>
                  <a:schemeClr val="accent2"/>
                </a:solidFill>
                <a:latin typeface="Arial Nova"/>
              </a:rPr>
              <a:t>There is a list of questions at </a:t>
            </a:r>
            <a:r>
              <a:rPr lang="en-GB" sz="1800" b="1">
                <a:solidFill>
                  <a:schemeClr val="accent2"/>
                </a:solidFill>
                <a:latin typeface="Arial Nova"/>
                <a:hlinkClick r:id="rId2">
                  <a:extLst>
                    <a:ext uri="{A12FA001-AC4F-418D-AE19-62706E023703}">
                      <ahyp:hlinkClr xmlns:ahyp="http://schemas.microsoft.com/office/drawing/2018/hyperlinkcolor" val="tx"/>
                    </a:ext>
                  </a:extLst>
                </a:hlinkClick>
              </a:rPr>
              <a:t>p13</a:t>
            </a:r>
            <a:r>
              <a:rPr lang="en-GB" sz="1800" b="1">
                <a:solidFill>
                  <a:schemeClr val="accent2"/>
                </a:solidFill>
                <a:latin typeface="Arial Nova"/>
              </a:rPr>
              <a:t> of the guidance which indicates what the HO will be looking for when considering the evidence submitted:</a:t>
            </a:r>
            <a:endParaRPr lang="en-US" b="1">
              <a:solidFill>
                <a:schemeClr val="accent2"/>
              </a:solidFill>
            </a:endParaRPr>
          </a:p>
          <a:p>
            <a:pPr marL="0" indent="0">
              <a:buNone/>
            </a:pPr>
            <a:endParaRPr lang="en-GB" sz="1800" b="1" dirty="0">
              <a:latin typeface="Arial Nova"/>
            </a:endParaRPr>
          </a:p>
          <a:p>
            <a:pPr marL="800100" lvl="1" indent="-342900">
              <a:buAutoNum type="arabicPeriod"/>
            </a:pPr>
            <a:r>
              <a:rPr lang="en-US" sz="1700">
                <a:latin typeface="Arial Nova"/>
              </a:rPr>
              <a:t>How does the applicant and parent(s), meet their essential living needs? (Who pays for? Donations?)</a:t>
            </a:r>
          </a:p>
          <a:p>
            <a:pPr marL="800100" lvl="1" indent="-342900">
              <a:buAutoNum type="arabicPeriod"/>
            </a:pPr>
            <a:r>
              <a:rPr lang="en-US" sz="1700">
                <a:latin typeface="Arial Nova"/>
              </a:rPr>
              <a:t>Income? All sources, assessed over a 6-month period</a:t>
            </a:r>
          </a:p>
          <a:p>
            <a:pPr marL="800100" lvl="1" indent="-342900">
              <a:buAutoNum type="arabicPeriod"/>
            </a:pPr>
            <a:r>
              <a:rPr lang="en-US" sz="1700">
                <a:latin typeface="Arial Nova"/>
              </a:rPr>
              <a:t>Surplus income, excluding accommodation and essential living needs, that could be used to pay the fee?</a:t>
            </a:r>
          </a:p>
          <a:p>
            <a:pPr marL="800100" lvl="1" indent="-342900">
              <a:buAutoNum type="arabicPeriod"/>
            </a:pPr>
            <a:r>
              <a:rPr lang="en-US" sz="1700">
                <a:latin typeface="Arial Nova"/>
              </a:rPr>
              <a:t>Any non-essential and excessive purchases, such as money spent on holidays, or luxury items?</a:t>
            </a:r>
          </a:p>
          <a:p>
            <a:pPr marL="800100" lvl="1" indent="-342900">
              <a:buAutoNum type="arabicPeriod"/>
            </a:pPr>
            <a:r>
              <a:rPr lang="en-US" sz="1700">
                <a:latin typeface="Arial Nova"/>
              </a:rPr>
              <a:t>Is the applicant or parent(s) financially dependent on someone who can afford to pay the fee?</a:t>
            </a:r>
          </a:p>
          <a:p>
            <a:pPr marL="502920" lvl="1" indent="0">
              <a:buNone/>
            </a:pPr>
            <a:endParaRPr lang="en-GB" sz="1800">
              <a:latin typeface="Arial Nova"/>
            </a:endParaRPr>
          </a:p>
          <a:p>
            <a:pPr marL="502920" lvl="1" indent="0">
              <a:buNone/>
            </a:pPr>
            <a:r>
              <a:rPr lang="en-GB" sz="1800">
                <a:latin typeface="Arial Nova"/>
              </a:rPr>
              <a:t>The application will be</a:t>
            </a:r>
            <a:r>
              <a:rPr lang="en-GB" sz="1800" dirty="0">
                <a:solidFill>
                  <a:srgbClr val="C00000"/>
                </a:solidFill>
                <a:latin typeface="Arial Nova"/>
              </a:rPr>
              <a:t> </a:t>
            </a:r>
            <a:r>
              <a:rPr lang="en-GB" sz="1800" b="1" dirty="0">
                <a:solidFill>
                  <a:srgbClr val="C00000"/>
                </a:solidFill>
                <a:latin typeface="Arial Nova"/>
              </a:rPr>
              <a:t>rejected</a:t>
            </a:r>
            <a:r>
              <a:rPr lang="en-GB" sz="1800" b="1">
                <a:latin typeface="Arial Nova"/>
              </a:rPr>
              <a:t> </a:t>
            </a:r>
            <a:r>
              <a:rPr lang="en-GB" sz="1800">
                <a:latin typeface="Arial Nova"/>
              </a:rPr>
              <a:t>if it is </a:t>
            </a:r>
            <a:r>
              <a:rPr lang="en-US" sz="1800">
                <a:latin typeface="Arial Nova"/>
              </a:rPr>
              <a:t>concluded that </a:t>
            </a:r>
            <a:r>
              <a:rPr lang="en-US" sz="1800" b="1">
                <a:solidFill>
                  <a:schemeClr val="accent2"/>
                </a:solidFill>
                <a:latin typeface="Arial Nova"/>
              </a:rPr>
              <a:t>insufficient efforts have been made to save</a:t>
            </a:r>
            <a:r>
              <a:rPr lang="en-US" sz="1800" b="1">
                <a:latin typeface="Arial Nova"/>
              </a:rPr>
              <a:t> </a:t>
            </a:r>
            <a:r>
              <a:rPr lang="en-US" sz="1800">
                <a:latin typeface="Arial Nova"/>
              </a:rPr>
              <a:t>for the fee</a:t>
            </a:r>
            <a:endParaRPr lang="en-GB" sz="1800">
              <a:latin typeface="Arial Nova"/>
            </a:endParaRPr>
          </a:p>
          <a:p>
            <a:pPr marL="502920" lvl="1" indent="0">
              <a:buNone/>
            </a:pPr>
            <a:endParaRPr lang="en-US"/>
          </a:p>
        </p:txBody>
      </p:sp>
      <p:sp>
        <p:nvSpPr>
          <p:cNvPr id="5" name="TextBox 4">
            <a:extLst>
              <a:ext uri="{FF2B5EF4-FFF2-40B4-BE49-F238E27FC236}">
                <a16:creationId xmlns:a16="http://schemas.microsoft.com/office/drawing/2014/main" id="{B02722D3-3A8F-8445-148D-14E827DE86E4}"/>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85F0BFF1-D694-3DF9-B22F-59B90157243A}"/>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21956847-9CF4-0543-7478-7BEDB8E5579A}"/>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
        <p:nvSpPr>
          <p:cNvPr id="15" name="Title 1">
            <a:extLst>
              <a:ext uri="{FF2B5EF4-FFF2-40B4-BE49-F238E27FC236}">
                <a16:creationId xmlns:a16="http://schemas.microsoft.com/office/drawing/2014/main" id="{93A74F37-A6C0-E1CB-F8BF-63CFE1CA3466}"/>
              </a:ext>
            </a:extLst>
          </p:cNvPr>
          <p:cNvSpPr>
            <a:spLocks noGrp="1"/>
          </p:cNvSpPr>
          <p:nvPr>
            <p:ph type="title"/>
          </p:nvPr>
        </p:nvSpPr>
        <p:spPr>
          <a:xfrm>
            <a:off x="53468" y="2821389"/>
            <a:ext cx="2528510" cy="1214781"/>
          </a:xfrm>
        </p:spPr>
        <p:txBody>
          <a:bodyPr>
            <a:normAutofit/>
          </a:bodyPr>
          <a:lstStyle/>
          <a:p>
            <a:r>
              <a:rPr lang="en-GB" sz="2800" b="1">
                <a:solidFill>
                  <a:schemeClr val="bg1"/>
                </a:solidFill>
                <a:latin typeface="Arial Nova"/>
              </a:rPr>
              <a:t>Assessing Affordability</a:t>
            </a:r>
            <a:endParaRPr lang="en-US" sz="2800">
              <a:solidFill>
                <a:schemeClr val="bg1"/>
              </a:solidFill>
              <a:cs typeface="Calibri Light"/>
            </a:endParaRPr>
          </a:p>
        </p:txBody>
      </p:sp>
    </p:spTree>
    <p:extLst>
      <p:ext uri="{BB962C8B-B14F-4D97-AF65-F5344CB8AC3E}">
        <p14:creationId xmlns:p14="http://schemas.microsoft.com/office/powerpoint/2010/main" val="8987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04C55D-1F44-21E0-2388-036C4554274D}"/>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B9B5BB2-21F5-2ECF-6BCB-F9BBD593E518}"/>
              </a:ext>
            </a:extLst>
          </p:cNvPr>
          <p:cNvSpPr>
            <a:spLocks noGrp="1"/>
          </p:cNvSpPr>
          <p:nvPr>
            <p:ph idx="1"/>
          </p:nvPr>
        </p:nvSpPr>
        <p:spPr>
          <a:xfrm>
            <a:off x="2648554" y="1207819"/>
            <a:ext cx="6108700" cy="4799811"/>
          </a:xfrm>
        </p:spPr>
        <p:txBody>
          <a:bodyPr vert="horz" lIns="91440" tIns="45720" rIns="91440" bIns="45720" rtlCol="0" anchor="t">
            <a:normAutofit/>
          </a:bodyPr>
          <a:lstStyle/>
          <a:p>
            <a:pPr marL="0" indent="0">
              <a:buNone/>
            </a:pPr>
            <a:r>
              <a:rPr lang="en-GB" sz="1800" b="1">
                <a:solidFill>
                  <a:schemeClr val="accent2"/>
                </a:solidFill>
                <a:latin typeface="Arial Nova"/>
              </a:rPr>
              <a:t>The application will be </a:t>
            </a:r>
            <a:r>
              <a:rPr lang="en-GB" sz="1800" b="1">
                <a:solidFill>
                  <a:schemeClr val="accent1"/>
                </a:solidFill>
                <a:latin typeface="Arial Nova"/>
              </a:rPr>
              <a:t>accepted</a:t>
            </a:r>
            <a:r>
              <a:rPr lang="en-GB" sz="1800" b="1">
                <a:solidFill>
                  <a:schemeClr val="accent2"/>
                </a:solidFill>
                <a:latin typeface="Arial Nova"/>
              </a:rPr>
              <a:t> </a:t>
            </a:r>
            <a:r>
              <a:rPr lang="en-US" sz="1800" b="1">
                <a:solidFill>
                  <a:schemeClr val="accent2"/>
                </a:solidFill>
                <a:latin typeface="Arial Nova"/>
              </a:rPr>
              <a:t>if, by paying the fee, the applicant's parent(s) are unable to meet the needs of a child.</a:t>
            </a:r>
            <a:r>
              <a:rPr lang="en-US" sz="1800" b="1">
                <a:latin typeface="Arial Nova"/>
              </a:rPr>
              <a:t> </a:t>
            </a:r>
            <a:endParaRPr lang="en-US" b="1"/>
          </a:p>
          <a:p>
            <a:pPr lvl="1">
              <a:buFont typeface="Wingdings" panose="020B0604020202020204" pitchFamily="34" charset="0"/>
              <a:buChar char="Ø"/>
            </a:pPr>
            <a:r>
              <a:rPr lang="en-US" sz="1800">
                <a:latin typeface="Arial Nova"/>
              </a:rPr>
              <a:t>Low income? Unable to meet child’s needs?</a:t>
            </a:r>
            <a:endParaRPr lang="en-US" sz="1800" dirty="0">
              <a:latin typeface="Arial Nova"/>
            </a:endParaRPr>
          </a:p>
          <a:p>
            <a:pPr lvl="1">
              <a:buFont typeface="Wingdings" panose="020B0604020202020204" pitchFamily="34" charset="0"/>
              <a:buChar char="Ø"/>
            </a:pPr>
            <a:r>
              <a:rPr lang="en-US" sz="1800">
                <a:latin typeface="Arial Nova"/>
              </a:rPr>
              <a:t>Deprive child of essential needs if paid the fee?</a:t>
            </a:r>
            <a:endParaRPr lang="en-US" sz="1800" dirty="0">
              <a:latin typeface="Arial Nova"/>
            </a:endParaRPr>
          </a:p>
          <a:p>
            <a:pPr lvl="1">
              <a:buFont typeface="Wingdings" panose="020B0604020202020204" pitchFamily="34" charset="0"/>
              <a:buChar char="Ø"/>
            </a:pPr>
            <a:r>
              <a:rPr lang="en-US" sz="1800">
                <a:latin typeface="Arial Nova"/>
              </a:rPr>
              <a:t>Significant impact on child by paying fee?</a:t>
            </a:r>
            <a:endParaRPr lang="en-US" sz="1800" dirty="0">
              <a:latin typeface="Arial Nova"/>
            </a:endParaRPr>
          </a:p>
          <a:p>
            <a:pPr lvl="1">
              <a:buFont typeface="Wingdings" panose="020B0604020202020204" pitchFamily="34" charset="0"/>
              <a:buChar char="Ø"/>
            </a:pPr>
            <a:r>
              <a:rPr lang="en-US" sz="1800">
                <a:latin typeface="Arial Nova"/>
              </a:rPr>
              <a:t>Will that impact be disproportionate? </a:t>
            </a:r>
            <a:endParaRPr lang="en-US" dirty="0">
              <a:latin typeface="Calibri" panose="020F0502020204030204"/>
              <a:cs typeface="Calibri"/>
            </a:endParaRPr>
          </a:p>
          <a:p>
            <a:pPr marL="457200" lvl="1" indent="0">
              <a:buNone/>
            </a:pPr>
            <a:endParaRPr lang="en-US" sz="1800">
              <a:latin typeface="Arial Nova"/>
            </a:endParaRPr>
          </a:p>
          <a:p>
            <a:pPr marL="457200" lvl="1" indent="0">
              <a:buNone/>
            </a:pPr>
            <a:r>
              <a:rPr lang="en-US" sz="1600">
                <a:latin typeface="Arial Nova"/>
              </a:rPr>
              <a:t>Give examples:	</a:t>
            </a:r>
            <a:endParaRPr lang="en-US" sz="1600">
              <a:cs typeface="Calibri"/>
            </a:endParaRPr>
          </a:p>
          <a:p>
            <a:pPr lvl="2"/>
            <a:r>
              <a:rPr lang="en-US" sz="1600">
                <a:latin typeface="Arial Nova"/>
              </a:rPr>
              <a:t>Football club. Arguable not in itself an essential need, but if you argue that it is central to a child’s well-being, then the impact is significant, and the removal of that club is not proportionate. </a:t>
            </a:r>
          </a:p>
          <a:p>
            <a:pPr lvl="2"/>
            <a:r>
              <a:rPr lang="en-US" sz="1600">
                <a:latin typeface="Arial Nova"/>
              </a:rPr>
              <a:t>Detail in witness statement</a:t>
            </a:r>
            <a:r>
              <a:rPr lang="en-US">
                <a:solidFill>
                  <a:schemeClr val="tx2"/>
                </a:solidFill>
              </a:rPr>
              <a:t> </a:t>
            </a:r>
            <a:endParaRPr lang="en-US">
              <a:solidFill>
                <a:schemeClr val="tx2"/>
              </a:solidFill>
              <a:cs typeface="Calibri"/>
            </a:endParaRPr>
          </a:p>
        </p:txBody>
      </p:sp>
      <p:sp>
        <p:nvSpPr>
          <p:cNvPr id="5" name="TextBox 4">
            <a:extLst>
              <a:ext uri="{FF2B5EF4-FFF2-40B4-BE49-F238E27FC236}">
                <a16:creationId xmlns:a16="http://schemas.microsoft.com/office/drawing/2014/main" id="{0BD4D294-9551-C80D-2743-4F4A8C07F270}"/>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747BA6A6-7C05-0F91-201D-B9AB237990EB}"/>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1" name="TextBox 10">
            <a:extLst>
              <a:ext uri="{FF2B5EF4-FFF2-40B4-BE49-F238E27FC236}">
                <a16:creationId xmlns:a16="http://schemas.microsoft.com/office/drawing/2014/main" id="{0E9F4D25-AFA2-A86B-AFFB-5B32537B6CC8}"/>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
        <p:nvSpPr>
          <p:cNvPr id="19" name="Title 1">
            <a:extLst>
              <a:ext uri="{FF2B5EF4-FFF2-40B4-BE49-F238E27FC236}">
                <a16:creationId xmlns:a16="http://schemas.microsoft.com/office/drawing/2014/main" id="{E4BCEEF7-F1FD-882B-92AE-B4F52FA33C97}"/>
              </a:ext>
            </a:extLst>
          </p:cNvPr>
          <p:cNvSpPr>
            <a:spLocks noGrp="1"/>
          </p:cNvSpPr>
          <p:nvPr>
            <p:ph type="title"/>
          </p:nvPr>
        </p:nvSpPr>
        <p:spPr>
          <a:xfrm>
            <a:off x="259087" y="2791151"/>
            <a:ext cx="1984224" cy="1275257"/>
          </a:xfrm>
        </p:spPr>
        <p:txBody>
          <a:bodyPr>
            <a:normAutofit/>
          </a:bodyPr>
          <a:lstStyle/>
          <a:p>
            <a:r>
              <a:rPr lang="en-GB" sz="2800" b="1">
                <a:solidFill>
                  <a:schemeClr val="bg1"/>
                </a:solidFill>
                <a:latin typeface="Arial Nova"/>
              </a:rPr>
              <a:t>S.55 Duties</a:t>
            </a:r>
            <a:endParaRPr lang="en-US" sz="2800">
              <a:solidFill>
                <a:schemeClr val="bg1"/>
              </a:solidFill>
              <a:cs typeface="Calibri Light"/>
            </a:endParaRPr>
          </a:p>
        </p:txBody>
      </p:sp>
    </p:spTree>
    <p:extLst>
      <p:ext uri="{BB962C8B-B14F-4D97-AF65-F5344CB8AC3E}">
        <p14:creationId xmlns:p14="http://schemas.microsoft.com/office/powerpoint/2010/main" val="132166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5DD201-E945-36E5-941F-9143EEA94DB3}"/>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9B5436F-0430-3398-8F31-BF39E41ADD1E}"/>
              </a:ext>
            </a:extLst>
          </p:cNvPr>
          <p:cNvSpPr>
            <a:spLocks noGrp="1"/>
          </p:cNvSpPr>
          <p:nvPr>
            <p:ph idx="1"/>
          </p:nvPr>
        </p:nvSpPr>
        <p:spPr>
          <a:xfrm>
            <a:off x="2805792" y="1728864"/>
            <a:ext cx="5709558" cy="4028833"/>
          </a:xfrm>
        </p:spPr>
        <p:txBody>
          <a:bodyPr vert="horz" lIns="91440" tIns="45720" rIns="91440" bIns="45720" rtlCol="0" anchor="t">
            <a:normAutofit/>
          </a:bodyPr>
          <a:lstStyle/>
          <a:p>
            <a:pPr marL="0" indent="0">
              <a:buNone/>
            </a:pPr>
            <a:r>
              <a:rPr lang="en-GB" sz="1800" b="1">
                <a:solidFill>
                  <a:schemeClr val="accent2"/>
                </a:solidFill>
                <a:latin typeface="Arial Nova"/>
              </a:rPr>
              <a:t>Additional specific questions in the guidance at</a:t>
            </a:r>
            <a:r>
              <a:rPr lang="en-GB" sz="1800" b="1">
                <a:latin typeface="Arial Nova"/>
              </a:rPr>
              <a:t> </a:t>
            </a:r>
            <a:r>
              <a:rPr lang="en-GB" sz="1800" b="1">
                <a:latin typeface="Arial Nova"/>
                <a:hlinkClick r:id="rId2">
                  <a:extLst>
                    <a:ext uri="{A12FA001-AC4F-418D-AE19-62706E023703}">
                      <ahyp:hlinkClr xmlns:ahyp="http://schemas.microsoft.com/office/drawing/2018/hyperlinkcolor" val="tx"/>
                    </a:ext>
                  </a:extLst>
                </a:hlinkClick>
              </a:rPr>
              <a:t>p15</a:t>
            </a:r>
            <a:r>
              <a:rPr lang="en-GB" sz="1800" b="1">
                <a:latin typeface="Arial Nova"/>
              </a:rPr>
              <a:t>:</a:t>
            </a:r>
            <a:endParaRPr lang="en-US" b="1"/>
          </a:p>
          <a:p>
            <a:pPr marL="0" indent="0">
              <a:buNone/>
            </a:pPr>
            <a:endParaRPr lang="en-GB" sz="1800" b="1" dirty="0">
              <a:latin typeface="Arial Nova"/>
            </a:endParaRPr>
          </a:p>
          <a:p>
            <a:pPr lvl="1"/>
            <a:r>
              <a:rPr lang="en-GB" sz="1800">
                <a:latin typeface="Arial Nova"/>
              </a:rPr>
              <a:t>Who do they live with</a:t>
            </a:r>
            <a:endParaRPr lang="en-GB" sz="1800" dirty="0">
              <a:latin typeface="Arial Nova"/>
            </a:endParaRPr>
          </a:p>
          <a:p>
            <a:pPr lvl="1"/>
            <a:r>
              <a:rPr lang="en-GB" sz="1800">
                <a:latin typeface="Arial Nova"/>
              </a:rPr>
              <a:t>Who provides support</a:t>
            </a:r>
            <a:endParaRPr lang="en-GB" sz="1800" dirty="0">
              <a:latin typeface="Arial Nova"/>
            </a:endParaRPr>
          </a:p>
          <a:p>
            <a:pPr lvl="1"/>
            <a:r>
              <a:rPr lang="en-GB" sz="1800">
                <a:latin typeface="Arial Nova"/>
              </a:rPr>
              <a:t>Absent parent ever supported? Reasonable to request they do so now?</a:t>
            </a:r>
            <a:endParaRPr lang="en-GB" sz="1800" dirty="0">
              <a:latin typeface="Arial Nova"/>
            </a:endParaRPr>
          </a:p>
          <a:p>
            <a:pPr lvl="1"/>
            <a:r>
              <a:rPr lang="en-GB" sz="1800">
                <a:latin typeface="Arial Nova"/>
              </a:rPr>
              <a:t>Impact of paying fee upon child’s school activities</a:t>
            </a:r>
            <a:endParaRPr lang="en-GB" sz="1800" dirty="0">
              <a:latin typeface="Arial Nova"/>
            </a:endParaRPr>
          </a:p>
          <a:p>
            <a:pPr lvl="1"/>
            <a:r>
              <a:rPr lang="en-GB" sz="1800" b="1">
                <a:latin typeface="Arial Nova"/>
              </a:rPr>
              <a:t>Protected characteristic</a:t>
            </a:r>
            <a:r>
              <a:rPr lang="en-GB" sz="1800">
                <a:latin typeface="Arial Nova"/>
              </a:rPr>
              <a:t> that requires additional funding/ consideration? I.e.: religion/ disability</a:t>
            </a:r>
            <a:r>
              <a:rPr lang="en-GB"/>
              <a:t> </a:t>
            </a:r>
            <a:endParaRPr lang="en-GB" dirty="0">
              <a:cs typeface="Calibri"/>
            </a:endParaRPr>
          </a:p>
        </p:txBody>
      </p:sp>
      <p:sp>
        <p:nvSpPr>
          <p:cNvPr id="5" name="TextBox 4">
            <a:extLst>
              <a:ext uri="{FF2B5EF4-FFF2-40B4-BE49-F238E27FC236}">
                <a16:creationId xmlns:a16="http://schemas.microsoft.com/office/drawing/2014/main" id="{4CF9578F-C1F9-66C6-398F-06BA69EFBC64}"/>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0328F55A-5AEF-9D28-492B-BD6905F5E9F5}"/>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B5E6D382-78EF-D00A-A847-1BB6B00BD433}"/>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
        <p:nvSpPr>
          <p:cNvPr id="13" name="Title 1">
            <a:extLst>
              <a:ext uri="{FF2B5EF4-FFF2-40B4-BE49-F238E27FC236}">
                <a16:creationId xmlns:a16="http://schemas.microsoft.com/office/drawing/2014/main" id="{80C84BAA-DB0F-426A-AED2-64EFAA57B851}"/>
              </a:ext>
            </a:extLst>
          </p:cNvPr>
          <p:cNvSpPr>
            <a:spLocks noGrp="1"/>
          </p:cNvSpPr>
          <p:nvPr>
            <p:ph type="title"/>
          </p:nvPr>
        </p:nvSpPr>
        <p:spPr>
          <a:xfrm>
            <a:off x="101848" y="2531104"/>
            <a:ext cx="2226129" cy="1783257"/>
          </a:xfrm>
        </p:spPr>
        <p:txBody>
          <a:bodyPr>
            <a:normAutofit/>
          </a:bodyPr>
          <a:lstStyle/>
          <a:p>
            <a:r>
              <a:rPr lang="en-GB" sz="2800" b="1">
                <a:solidFill>
                  <a:schemeClr val="bg1"/>
                </a:solidFill>
                <a:latin typeface="Arial Nova"/>
              </a:rPr>
              <a:t>Single Parent Households</a:t>
            </a:r>
            <a:endParaRPr lang="en-US" sz="2800">
              <a:solidFill>
                <a:schemeClr val="bg1"/>
              </a:solidFill>
              <a:cs typeface="Calibri Light"/>
            </a:endParaRPr>
          </a:p>
        </p:txBody>
      </p:sp>
    </p:spTree>
    <p:extLst>
      <p:ext uri="{BB962C8B-B14F-4D97-AF65-F5344CB8AC3E}">
        <p14:creationId xmlns:p14="http://schemas.microsoft.com/office/powerpoint/2010/main" val="229264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9DA3A-062C-676A-D127-333A45E220E8}"/>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7ED9BC7-3518-4A1D-108B-BB9C1C0012EA}"/>
              </a:ext>
            </a:extLst>
          </p:cNvPr>
          <p:cNvSpPr>
            <a:spLocks noGrp="1"/>
          </p:cNvSpPr>
          <p:nvPr>
            <p:ph idx="1"/>
          </p:nvPr>
        </p:nvSpPr>
        <p:spPr>
          <a:xfrm>
            <a:off x="2866268" y="1251101"/>
            <a:ext cx="5649082" cy="4351338"/>
          </a:xfrm>
        </p:spPr>
        <p:txBody>
          <a:bodyPr vert="horz" lIns="91440" tIns="45720" rIns="91440" bIns="45720" rtlCol="0" anchor="t">
            <a:normAutofit fontScale="92500" lnSpcReduction="10000"/>
          </a:bodyPr>
          <a:lstStyle/>
          <a:p>
            <a:r>
              <a:rPr lang="en-GB" sz="1800">
                <a:latin typeface="Arial Nova"/>
              </a:rPr>
              <a:t>Decision makers to consider evidence, ‘promptly’.</a:t>
            </a:r>
          </a:p>
          <a:p>
            <a:r>
              <a:rPr lang="en-GB" sz="1800">
                <a:latin typeface="Arial Nova"/>
              </a:rPr>
              <a:t>If </a:t>
            </a:r>
            <a:r>
              <a:rPr lang="en-GB" sz="1800">
                <a:solidFill>
                  <a:schemeClr val="accent1"/>
                </a:solidFill>
                <a:latin typeface="Arial Nova"/>
              </a:rPr>
              <a:t>successful</a:t>
            </a:r>
            <a:r>
              <a:rPr lang="en-GB" sz="1800">
                <a:latin typeface="Arial Nova"/>
              </a:rPr>
              <a:t>, a ‘code’ will be issued that you will need to input into the Citizenship application form.</a:t>
            </a:r>
          </a:p>
          <a:p>
            <a:r>
              <a:rPr lang="en-GB" sz="1800">
                <a:latin typeface="Arial Nova"/>
              </a:rPr>
              <a:t>Citizenship application to be submitted in </a:t>
            </a:r>
            <a:r>
              <a:rPr lang="en-GB" sz="1800" b="1">
                <a:latin typeface="Arial Nova"/>
              </a:rPr>
              <a:t>28 days</a:t>
            </a:r>
            <a:endParaRPr lang="en-GB" sz="1800">
              <a:latin typeface="Arial Nova"/>
            </a:endParaRPr>
          </a:p>
          <a:p>
            <a:r>
              <a:rPr lang="en-GB" sz="1800">
                <a:latin typeface="Arial Nova"/>
              </a:rPr>
              <a:t>Biometrics to be enrolled within </a:t>
            </a:r>
            <a:r>
              <a:rPr lang="en-GB" sz="1800" b="1">
                <a:latin typeface="Arial Nova"/>
              </a:rPr>
              <a:t>45 days</a:t>
            </a:r>
          </a:p>
          <a:p>
            <a:pPr marL="0" indent="0">
              <a:buNone/>
            </a:pPr>
            <a:endParaRPr lang="en-GB" sz="1800">
              <a:latin typeface="Arial Nova"/>
            </a:endParaRPr>
          </a:p>
          <a:p>
            <a:pPr marL="0" indent="0">
              <a:buNone/>
            </a:pPr>
            <a:endParaRPr lang="en-GB" sz="1800">
              <a:latin typeface="Arial Nova"/>
            </a:endParaRPr>
          </a:p>
          <a:p>
            <a:r>
              <a:rPr lang="en-GB" sz="1800">
                <a:latin typeface="Arial Nova"/>
              </a:rPr>
              <a:t>If </a:t>
            </a:r>
            <a:r>
              <a:rPr lang="en-GB" sz="1800" dirty="0">
                <a:solidFill>
                  <a:srgbClr val="FF0000"/>
                </a:solidFill>
                <a:latin typeface="Arial Nova"/>
              </a:rPr>
              <a:t>rejected</a:t>
            </a:r>
            <a:r>
              <a:rPr lang="en-GB" sz="1800">
                <a:latin typeface="Arial Nova"/>
              </a:rPr>
              <a:t>, decision made within 14 days. </a:t>
            </a:r>
          </a:p>
          <a:p>
            <a:r>
              <a:rPr lang="en-GB" sz="1800">
                <a:latin typeface="Arial Nova"/>
              </a:rPr>
              <a:t>May ask for further information – 14 </a:t>
            </a:r>
            <a:r>
              <a:rPr lang="en-GB" sz="1800" dirty="0">
                <a:latin typeface="Arial Nova"/>
              </a:rPr>
              <a:t>days </a:t>
            </a:r>
            <a:r>
              <a:rPr lang="en-GB" sz="1800">
                <a:latin typeface="Arial Nova"/>
              </a:rPr>
              <a:t>response deadline.</a:t>
            </a:r>
          </a:p>
          <a:p>
            <a:r>
              <a:rPr lang="en-GB" sz="1800">
                <a:latin typeface="Arial Nova"/>
              </a:rPr>
              <a:t>Options: to submit a new FW application </a:t>
            </a:r>
          </a:p>
          <a:p>
            <a:r>
              <a:rPr lang="en-GB" sz="1800">
                <a:latin typeface="Arial Nova"/>
              </a:rPr>
              <a:t>Or to pay the fee.</a:t>
            </a:r>
          </a:p>
          <a:p>
            <a:pPr marL="0" indent="0">
              <a:buNone/>
            </a:pPr>
            <a:endParaRPr lang="en-GB" sz="1800" dirty="0">
              <a:latin typeface="Arial Nova"/>
            </a:endParaRPr>
          </a:p>
          <a:p>
            <a:pPr marL="502920" lvl="1" indent="0">
              <a:buNone/>
            </a:pPr>
            <a:r>
              <a:rPr lang="en-GB" sz="1800">
                <a:latin typeface="Arial Nova"/>
              </a:rPr>
              <a:t>* No appeal / reconsideration process.</a:t>
            </a:r>
          </a:p>
        </p:txBody>
      </p:sp>
      <p:sp>
        <p:nvSpPr>
          <p:cNvPr id="5" name="TextBox 4">
            <a:extLst>
              <a:ext uri="{FF2B5EF4-FFF2-40B4-BE49-F238E27FC236}">
                <a16:creationId xmlns:a16="http://schemas.microsoft.com/office/drawing/2014/main" id="{BB1C6BED-7297-1622-3850-C3B9E5190DA2}"/>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07303246-172A-2245-6BAA-2B11F51D3856}"/>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65EA7F4A-A96E-6EFC-A240-8C71D589DB9F}"/>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
        <p:nvSpPr>
          <p:cNvPr id="13" name="Title 1">
            <a:extLst>
              <a:ext uri="{FF2B5EF4-FFF2-40B4-BE49-F238E27FC236}">
                <a16:creationId xmlns:a16="http://schemas.microsoft.com/office/drawing/2014/main" id="{4F9D55A1-91EC-E544-D2A1-A9E3B7EA9A71}"/>
              </a:ext>
            </a:extLst>
          </p:cNvPr>
          <p:cNvSpPr>
            <a:spLocks noGrp="1"/>
          </p:cNvSpPr>
          <p:nvPr>
            <p:ph type="title"/>
          </p:nvPr>
        </p:nvSpPr>
        <p:spPr>
          <a:xfrm>
            <a:off x="210706" y="2821389"/>
            <a:ext cx="2020510" cy="1202685"/>
          </a:xfrm>
        </p:spPr>
        <p:txBody>
          <a:bodyPr>
            <a:normAutofit/>
          </a:bodyPr>
          <a:lstStyle/>
          <a:p>
            <a:r>
              <a:rPr lang="en-GB" sz="2800" b="1">
                <a:solidFill>
                  <a:schemeClr val="bg1"/>
                </a:solidFill>
                <a:latin typeface="Arial Nova"/>
              </a:rPr>
              <a:t>Time Frame</a:t>
            </a:r>
            <a:endParaRPr lang="en-US" sz="2800">
              <a:solidFill>
                <a:schemeClr val="bg1"/>
              </a:solidFill>
              <a:cs typeface="Calibri Light"/>
            </a:endParaRPr>
          </a:p>
        </p:txBody>
      </p:sp>
    </p:spTree>
    <p:extLst>
      <p:ext uri="{BB962C8B-B14F-4D97-AF65-F5344CB8AC3E}">
        <p14:creationId xmlns:p14="http://schemas.microsoft.com/office/powerpoint/2010/main" val="290651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004768" y="1790545"/>
            <a:ext cx="7127089" cy="4000370"/>
          </a:xfrm>
          <a:prstGeom prst="rect">
            <a:avLst/>
          </a:prstGeom>
        </p:spPr>
        <p:txBody>
          <a:bodyPr lIns="91440" tIns="45720" rIns="91440" bIns="45720" anchor="t">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indent="-342900">
              <a:buAutoNum type="arabicPeriod"/>
            </a:pPr>
            <a:r>
              <a:rPr lang="en-GB" sz="1800" b="1">
                <a:solidFill>
                  <a:schemeClr val="accent2"/>
                </a:solidFill>
                <a:latin typeface="Arial Nova"/>
                <a:ea typeface="+mn-lt"/>
                <a:cs typeface="+mn-lt"/>
              </a:rPr>
              <a:t>A Client's Experience of the Fee Waiver</a:t>
            </a:r>
            <a:r>
              <a:rPr lang="en-GB" sz="1800" b="1">
                <a:solidFill>
                  <a:schemeClr val="accent2"/>
                </a:solidFill>
                <a:latin typeface="Arial Nova"/>
                <a:cs typeface="Calibri"/>
              </a:rPr>
              <a:t>:</a:t>
            </a:r>
            <a:r>
              <a:rPr lang="en-GB" sz="1800" b="1">
                <a:latin typeface="Arial Nova"/>
                <a:cs typeface="Calibri"/>
              </a:rPr>
              <a:t> </a:t>
            </a:r>
            <a:r>
              <a:rPr lang="en-US" sz="1800">
                <a:latin typeface="Arial Nova"/>
              </a:rPr>
              <a:t>A client’s experience of the fee waiver process in leave to remain applications </a:t>
            </a:r>
            <a:endParaRPr lang="en-US" sz="1800">
              <a:latin typeface="Arial Nova"/>
              <a:ea typeface="+mn-lt"/>
              <a:cs typeface="+mn-lt"/>
            </a:endParaRPr>
          </a:p>
          <a:p>
            <a:pPr marL="342900" indent="-342900">
              <a:buAutoNum type="arabicPeriod"/>
            </a:pPr>
            <a:r>
              <a:rPr lang="en-US" sz="1800" b="1">
                <a:solidFill>
                  <a:schemeClr val="accent2"/>
                </a:solidFill>
                <a:latin typeface="Arial Nova"/>
                <a:ea typeface="+mn-lt"/>
                <a:cs typeface="+mn-lt"/>
              </a:rPr>
              <a:t>Introducing the Citizenship Fee Waiver Policy:</a:t>
            </a:r>
            <a:r>
              <a:rPr lang="en-US" sz="1800" b="1">
                <a:latin typeface="Arial Nova"/>
                <a:ea typeface="+mn-lt"/>
                <a:cs typeface="+mn-lt"/>
              </a:rPr>
              <a:t> </a:t>
            </a:r>
            <a:r>
              <a:rPr lang="en-US" sz="1800">
                <a:latin typeface="Arial Nova"/>
              </a:rPr>
              <a:t>A brief introduction to the Home Office citizenship application fee waiver policy for children under 18 </a:t>
            </a:r>
            <a:r>
              <a:rPr lang="en-US" sz="1800">
                <a:latin typeface="Arial Nova"/>
                <a:ea typeface="+mn-lt"/>
                <a:cs typeface="+mn-lt"/>
              </a:rPr>
              <a:t>(</a:t>
            </a:r>
            <a:r>
              <a:rPr lang="en-GB" sz="1800">
                <a:latin typeface="Arial Nova"/>
                <a:ea typeface="+mn-lt"/>
                <a:cs typeface="+mn-lt"/>
              </a:rPr>
              <a:t>Rebecca Flint, </a:t>
            </a:r>
            <a:r>
              <a:rPr lang="en-GB" sz="1800" i="1">
                <a:latin typeface="Arial Nova"/>
                <a:ea typeface="+mn-lt"/>
                <a:cs typeface="+mn-lt"/>
              </a:rPr>
              <a:t>Islington Law Centre, KIND Supervising Solicitor)</a:t>
            </a:r>
            <a:endParaRPr lang="en-US">
              <a:latin typeface="Arial Nova"/>
              <a:cs typeface="Calibri" panose="020F0502020204030204"/>
            </a:endParaRPr>
          </a:p>
          <a:p>
            <a:pPr marL="342900" indent="-342900">
              <a:buAutoNum type="arabicPeriod"/>
            </a:pPr>
            <a:r>
              <a:rPr lang="en-US" sz="1800" b="1">
                <a:solidFill>
                  <a:schemeClr val="accent2"/>
                </a:solidFill>
                <a:latin typeface="Arial Nova"/>
                <a:ea typeface="+mn-lt"/>
                <a:cs typeface="+mn-lt"/>
              </a:rPr>
              <a:t>Evidencing</a:t>
            </a:r>
            <a:r>
              <a:rPr lang="en-US" sz="1800" b="1">
                <a:solidFill>
                  <a:schemeClr val="accent2"/>
                </a:solidFill>
                <a:latin typeface="Arial Nova"/>
              </a:rPr>
              <a:t> Fee Waiver Applications:</a:t>
            </a:r>
            <a:r>
              <a:rPr lang="en-US" sz="1800">
                <a:latin typeface="Arial Nova"/>
              </a:rPr>
              <a:t> experience of a </a:t>
            </a:r>
            <a:r>
              <a:rPr lang="en-US" sz="1800" err="1">
                <a:latin typeface="Arial Nova"/>
              </a:rPr>
              <a:t>KiND</a:t>
            </a:r>
            <a:r>
              <a:rPr lang="en-US" sz="1800">
                <a:latin typeface="Arial Nova"/>
              </a:rPr>
              <a:t> supervisor on leave to remain applications (</a:t>
            </a:r>
            <a:r>
              <a:rPr lang="en-US" sz="1800">
                <a:latin typeface="Arial Nova"/>
                <a:ea typeface="+mn-lt"/>
                <a:cs typeface="+mn-lt"/>
              </a:rPr>
              <a:t>Sumita Gupta, </a:t>
            </a:r>
            <a:r>
              <a:rPr lang="en-US" sz="1800" i="1">
                <a:latin typeface="Arial Nova"/>
                <a:ea typeface="+mn-lt"/>
                <a:cs typeface="+mn-lt"/>
              </a:rPr>
              <a:t>Islington Law Centre, KIND Supervising Solicitor</a:t>
            </a:r>
            <a:r>
              <a:rPr lang="en-US" sz="1800">
                <a:latin typeface="Arial Nova"/>
              </a:rPr>
              <a:t>)</a:t>
            </a:r>
            <a:endParaRPr lang="en-US">
              <a:latin typeface="Arial Nova"/>
              <a:cs typeface="Calibri" panose="020F0502020204030204"/>
            </a:endParaRPr>
          </a:p>
          <a:p>
            <a:pPr marL="342900" indent="-342900">
              <a:buAutoNum type="arabicPeriod"/>
            </a:pPr>
            <a:r>
              <a:rPr lang="en-GB" sz="1800" b="1">
                <a:solidFill>
                  <a:schemeClr val="accent2"/>
                </a:solidFill>
                <a:latin typeface="Arial Nova"/>
                <a:ea typeface="+mn-lt"/>
                <a:cs typeface="+mn-lt"/>
              </a:rPr>
              <a:t>Working With Children and Families</a:t>
            </a:r>
            <a:endParaRPr lang="en-US">
              <a:solidFill>
                <a:schemeClr val="accent2"/>
              </a:solidFill>
              <a:latin typeface="Calibri" panose="020F0502020204030204"/>
              <a:cs typeface="Calibri" panose="020F0502020204030204"/>
            </a:endParaRPr>
          </a:p>
          <a:p>
            <a:pPr marL="342900" indent="-342900">
              <a:buAutoNum type="arabicPeriod"/>
            </a:pPr>
            <a:r>
              <a:rPr lang="en-US" sz="1800" b="1">
                <a:solidFill>
                  <a:schemeClr val="accent2"/>
                </a:solidFill>
                <a:latin typeface="Arial Nova"/>
              </a:rPr>
              <a:t>Top Tips:</a:t>
            </a:r>
            <a:r>
              <a:rPr lang="en-US" sz="1800">
                <a:latin typeface="Arial Nova"/>
              </a:rPr>
              <a:t> from a </a:t>
            </a:r>
            <a:r>
              <a:rPr lang="en-US" sz="1800" err="1">
                <a:latin typeface="Arial Nova"/>
              </a:rPr>
              <a:t>KiND</a:t>
            </a:r>
            <a:r>
              <a:rPr lang="en-US" sz="1800">
                <a:latin typeface="Arial Nova"/>
              </a:rPr>
              <a:t> pro bono lawyer on leave to remain fee waiver applications (</a:t>
            </a:r>
            <a:r>
              <a:rPr lang="en-GB" sz="1800">
                <a:ea typeface="+mn-lt"/>
                <a:cs typeface="+mn-lt"/>
              </a:rPr>
              <a:t>Melissa Dames, </a:t>
            </a:r>
            <a:r>
              <a:rPr lang="en-GB" sz="1800" i="1">
                <a:ea typeface="+mn-lt"/>
                <a:cs typeface="+mn-lt"/>
              </a:rPr>
              <a:t>Solicitor</a:t>
            </a:r>
            <a:r>
              <a:rPr lang="en-US" sz="1800" i="1">
                <a:ea typeface="+mn-lt"/>
                <a:cs typeface="+mn-lt"/>
              </a:rPr>
              <a:t> , </a:t>
            </a:r>
            <a:r>
              <a:rPr lang="en-GB" sz="1800" i="1">
                <a:ea typeface="+mn-lt"/>
                <a:cs typeface="+mn-lt"/>
              </a:rPr>
              <a:t>Arnold &amp; Porter</a:t>
            </a:r>
            <a:r>
              <a:rPr lang="en-US" sz="1800" i="1">
                <a:ea typeface="+mn-lt"/>
                <a:cs typeface="+mn-lt"/>
              </a:rPr>
              <a:t> </a:t>
            </a:r>
            <a:r>
              <a:rPr lang="en-US" sz="1800">
                <a:latin typeface="Arial Nova"/>
              </a:rPr>
              <a:t>)</a:t>
            </a:r>
            <a:endParaRPr lang="en-US">
              <a:cs typeface="Calibri" panose="020F0502020204030204"/>
            </a:endParaRPr>
          </a:p>
          <a:p>
            <a:pPr marL="342900" indent="-342900">
              <a:buAutoNum type="arabicPeriod"/>
            </a:pPr>
            <a:r>
              <a:rPr lang="en-US" sz="1800" b="1">
                <a:solidFill>
                  <a:schemeClr val="accent2"/>
                </a:solidFill>
                <a:latin typeface="Arial Nova"/>
              </a:rPr>
              <a:t>Questions</a:t>
            </a:r>
            <a:r>
              <a:rPr lang="en-US" sz="1800" b="1">
                <a:latin typeface="Arial Nova"/>
              </a:rPr>
              <a:t> </a:t>
            </a:r>
          </a:p>
          <a:p>
            <a:pPr marL="342900" indent="-342900" algn="just">
              <a:buFont typeface="Wingdings" panose="05000000000000000000" pitchFamily="2" charset="2"/>
              <a:buChar char="q"/>
            </a:pPr>
            <a:endParaRPr lang="en-US" sz="2000" b="1"/>
          </a:p>
          <a:p>
            <a:pPr marL="342900" indent="-342900" algn="just">
              <a:buFont typeface="Wingdings" panose="05000000000000000000" pitchFamily="2" charset="2"/>
              <a:buChar char="q"/>
            </a:pPr>
            <a:endParaRPr lang="en-GB" sz="2800"/>
          </a:p>
        </p:txBody>
      </p:sp>
      <p:sp>
        <p:nvSpPr>
          <p:cNvPr id="5" name="Title 1">
            <a:extLst>
              <a:ext uri="{FF2B5EF4-FFF2-40B4-BE49-F238E27FC236}">
                <a16:creationId xmlns:a16="http://schemas.microsoft.com/office/drawing/2014/main" id="{55AD89E1-C32C-136E-1B48-3EF7F5AF423D}"/>
              </a:ext>
            </a:extLst>
          </p:cNvPr>
          <p:cNvSpPr txBox="1">
            <a:spLocks/>
          </p:cNvSpPr>
          <p:nvPr/>
        </p:nvSpPr>
        <p:spPr>
          <a:xfrm>
            <a:off x="380039" y="716818"/>
            <a:ext cx="7886700" cy="59792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Arial Nova"/>
              </a:rPr>
              <a:t>In this Training</a:t>
            </a:r>
            <a:endParaRPr lang="en-US"/>
          </a:p>
        </p:txBody>
      </p:sp>
      <p:pic>
        <p:nvPicPr>
          <p:cNvPr id="9" name="Picture 8" descr="Logo&#10;&#10;Description automatically generated">
            <a:extLst>
              <a:ext uri="{FF2B5EF4-FFF2-40B4-BE49-F238E27FC236}">
                <a16:creationId xmlns:a16="http://schemas.microsoft.com/office/drawing/2014/main" id="{AD6E4B96-62CB-42EF-FA0C-E3F88409CE43}"/>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852843"/>
            <a:ext cx="1714107" cy="762614"/>
          </a:xfrm>
          <a:prstGeom prst="rect">
            <a:avLst/>
          </a:prstGeom>
        </p:spPr>
      </p:pic>
      <p:sp>
        <p:nvSpPr>
          <p:cNvPr id="11" name="TextBox 10">
            <a:extLst>
              <a:ext uri="{FF2B5EF4-FFF2-40B4-BE49-F238E27FC236}">
                <a16:creationId xmlns:a16="http://schemas.microsoft.com/office/drawing/2014/main" id="{76BDDA94-4667-AD0E-8032-EC45A7B4C3F0}"/>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latin typeface="Arial Nova"/>
              </a:rPr>
              <a:t>_____</a:t>
            </a:r>
          </a:p>
          <a:p>
            <a:r>
              <a:rPr lang="en-GB" sz="1400" i="1">
                <a:latin typeface="Arial Nova"/>
              </a:rPr>
              <a:t>September 2022</a:t>
            </a:r>
            <a:endParaRPr lang="en-GB" sz="1400" i="1">
              <a:latin typeface="Arial Nova"/>
              <a:cs typeface="Calibri"/>
            </a:endParaRPr>
          </a:p>
        </p:txBody>
      </p:sp>
    </p:spTree>
    <p:extLst>
      <p:ext uri="{BB962C8B-B14F-4D97-AF65-F5344CB8AC3E}">
        <p14:creationId xmlns:p14="http://schemas.microsoft.com/office/powerpoint/2010/main" val="1429207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844D2D-4BA1-0E8F-7029-CBABB607EAF3}"/>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B1C6BED-7297-1622-3850-C3B9E5190DA2}"/>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07303246-172A-2245-6BAA-2B11F51D3856}"/>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65EA7F4A-A96E-6EFC-A240-8C71D589DB9F}"/>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
        <p:nvSpPr>
          <p:cNvPr id="13" name="Title 1">
            <a:extLst>
              <a:ext uri="{FF2B5EF4-FFF2-40B4-BE49-F238E27FC236}">
                <a16:creationId xmlns:a16="http://schemas.microsoft.com/office/drawing/2014/main" id="{4F9D55A1-91EC-E544-D2A1-A9E3B7EA9A71}"/>
              </a:ext>
            </a:extLst>
          </p:cNvPr>
          <p:cNvSpPr>
            <a:spLocks noGrp="1"/>
          </p:cNvSpPr>
          <p:nvPr>
            <p:ph type="title"/>
          </p:nvPr>
        </p:nvSpPr>
        <p:spPr>
          <a:xfrm>
            <a:off x="126039" y="3123770"/>
            <a:ext cx="2286605" cy="597924"/>
          </a:xfrm>
        </p:spPr>
        <p:txBody>
          <a:bodyPr>
            <a:normAutofit/>
          </a:bodyPr>
          <a:lstStyle/>
          <a:p>
            <a:r>
              <a:rPr lang="en-GB" sz="2800" b="1">
                <a:solidFill>
                  <a:schemeClr val="bg1"/>
                </a:solidFill>
                <a:latin typeface="Arial Nova"/>
              </a:rPr>
              <a:t>Questions?</a:t>
            </a:r>
            <a:endParaRPr lang="en-US" sz="2800">
              <a:solidFill>
                <a:schemeClr val="bg1"/>
              </a:solidFill>
              <a:cs typeface="Calibri Light"/>
            </a:endParaRPr>
          </a:p>
        </p:txBody>
      </p:sp>
    </p:spTree>
    <p:extLst>
      <p:ext uri="{BB962C8B-B14F-4D97-AF65-F5344CB8AC3E}">
        <p14:creationId xmlns:p14="http://schemas.microsoft.com/office/powerpoint/2010/main" val="156399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836A17-5F0E-8CA6-6344-655703CDBF1A}"/>
              </a:ext>
            </a:extLst>
          </p:cNvPr>
          <p:cNvSpPr/>
          <p:nvPr/>
        </p:nvSpPr>
        <p:spPr>
          <a:xfrm>
            <a:off x="-3628" y="2420"/>
            <a:ext cx="9150046" cy="6845903"/>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B6CB345-1746-98DA-C6B3-86C2FDCEFF25}"/>
              </a:ext>
            </a:extLst>
          </p:cNvPr>
          <p:cNvSpPr>
            <a:spLocks noGrp="1"/>
          </p:cNvSpPr>
          <p:nvPr>
            <p:ph type="title"/>
          </p:nvPr>
        </p:nvSpPr>
        <p:spPr>
          <a:xfrm>
            <a:off x="666222" y="3765928"/>
            <a:ext cx="7886700" cy="1461786"/>
          </a:xfrm>
        </p:spPr>
        <p:txBody>
          <a:bodyPr>
            <a:normAutofit fontScale="90000"/>
          </a:bodyPr>
          <a:lstStyle/>
          <a:p>
            <a:r>
              <a:rPr lang="en-GB" sz="4000" b="1">
                <a:solidFill>
                  <a:schemeClr val="bg1"/>
                </a:solidFill>
                <a:latin typeface="Arial Nova"/>
                <a:ea typeface="+mj-lt"/>
                <a:cs typeface="+mj-lt"/>
              </a:rPr>
              <a:t>3.  </a:t>
            </a:r>
            <a:br>
              <a:rPr lang="en-GB" sz="4000" b="1">
                <a:solidFill>
                  <a:schemeClr val="bg1"/>
                </a:solidFill>
                <a:latin typeface="Arial Nova"/>
                <a:ea typeface="+mj-lt"/>
                <a:cs typeface="+mj-lt"/>
              </a:rPr>
            </a:br>
            <a:r>
              <a:rPr lang="en-GB" sz="4000" b="1">
                <a:solidFill>
                  <a:schemeClr val="bg1"/>
                </a:solidFill>
                <a:latin typeface="Arial Nova"/>
                <a:ea typeface="+mj-lt"/>
                <a:cs typeface="+mj-lt"/>
              </a:rPr>
              <a:t>Application Process and Evidence</a:t>
            </a:r>
            <a:endParaRPr lang="en-GB" sz="4000" b="1">
              <a:solidFill>
                <a:schemeClr val="bg1"/>
              </a:solidFill>
              <a:latin typeface="Arial Nova"/>
              <a:cs typeface="Calibri Light"/>
            </a:endParaRPr>
          </a:p>
          <a:p>
            <a:endParaRPr lang="en-GB">
              <a:solidFill>
                <a:schemeClr val="bg1"/>
              </a:solidFill>
              <a:cs typeface="Calibri Light"/>
            </a:endParaRPr>
          </a:p>
        </p:txBody>
      </p:sp>
      <p:sp>
        <p:nvSpPr>
          <p:cNvPr id="5" name="Text Placeholder 4">
            <a:extLst>
              <a:ext uri="{FF2B5EF4-FFF2-40B4-BE49-F238E27FC236}">
                <a16:creationId xmlns:a16="http://schemas.microsoft.com/office/drawing/2014/main" id="{B1D2BEE9-839A-26C0-989E-919E91E1DE8C}"/>
              </a:ext>
            </a:extLst>
          </p:cNvPr>
          <p:cNvSpPr>
            <a:spLocks noGrp="1"/>
          </p:cNvSpPr>
          <p:nvPr>
            <p:ph type="body" idx="1"/>
          </p:nvPr>
        </p:nvSpPr>
        <p:spPr>
          <a:xfrm>
            <a:off x="983840" y="5806296"/>
            <a:ext cx="7167638" cy="1325638"/>
          </a:xfrm>
        </p:spPr>
        <p:txBody>
          <a:bodyPr vert="horz" lIns="91440" tIns="45720" rIns="91440" bIns="45720" rtlCol="0" anchor="t">
            <a:normAutofit/>
          </a:bodyPr>
          <a:lstStyle/>
          <a:p>
            <a:r>
              <a:rPr lang="en-GB" sz="1800" b="1">
                <a:solidFill>
                  <a:schemeClr val="bg1"/>
                </a:solidFill>
                <a:latin typeface="Arial Nova"/>
                <a:ea typeface="+mn-lt"/>
                <a:cs typeface="+mn-lt"/>
              </a:rPr>
              <a:t>Fee Waiver Process and Practicalities</a:t>
            </a:r>
            <a:endParaRPr lang="en-US" b="1">
              <a:solidFill>
                <a:schemeClr val="bg1"/>
              </a:solidFill>
              <a:latin typeface="Arial Nova"/>
            </a:endParaRPr>
          </a:p>
        </p:txBody>
      </p:sp>
      <p:sp>
        <p:nvSpPr>
          <p:cNvPr id="7" name="TextBox 6">
            <a:extLst>
              <a:ext uri="{FF2B5EF4-FFF2-40B4-BE49-F238E27FC236}">
                <a16:creationId xmlns:a16="http://schemas.microsoft.com/office/drawing/2014/main" id="{1A6AE1F2-84AE-EBE6-E540-7CC215464D7F}"/>
              </a:ext>
            </a:extLst>
          </p:cNvPr>
          <p:cNvSpPr txBox="1"/>
          <p:nvPr/>
        </p:nvSpPr>
        <p:spPr>
          <a:xfrm>
            <a:off x="980924" y="4899781"/>
            <a:ext cx="71821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Arial Nova"/>
                <a:cs typeface="Helvetica"/>
              </a:rPr>
              <a:t>Sumita Gupta</a:t>
            </a:r>
            <a:endParaRPr lang="en-US">
              <a:solidFill>
                <a:schemeClr val="bg1"/>
              </a:solidFill>
              <a:latin typeface="Arial Nova"/>
              <a:cs typeface="Helvetica"/>
            </a:endParaRPr>
          </a:p>
          <a:p>
            <a:r>
              <a:rPr lang="en-US" i="1">
                <a:solidFill>
                  <a:schemeClr val="bg1"/>
                </a:solidFill>
                <a:latin typeface="Arial Nova"/>
                <a:cs typeface="Helvetica"/>
              </a:rPr>
              <a:t>Islington Law Centre, KIND Supervising Solicitor</a:t>
            </a:r>
            <a:endParaRPr lang="en-US" i="1">
              <a:solidFill>
                <a:schemeClr val="bg1"/>
              </a:solidFill>
              <a:latin typeface="Arial Nova"/>
            </a:endParaRPr>
          </a:p>
        </p:txBody>
      </p:sp>
    </p:spTree>
    <p:extLst>
      <p:ext uri="{BB962C8B-B14F-4D97-AF65-F5344CB8AC3E}">
        <p14:creationId xmlns:p14="http://schemas.microsoft.com/office/powerpoint/2010/main" val="1575992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5FBF1-5CEA-7E32-0BD3-8ACE7451BF6C}"/>
              </a:ext>
            </a:extLst>
          </p:cNvPr>
          <p:cNvSpPr>
            <a:spLocks noGrp="1"/>
          </p:cNvSpPr>
          <p:nvPr>
            <p:ph idx="1"/>
          </p:nvPr>
        </p:nvSpPr>
        <p:spPr>
          <a:xfrm>
            <a:off x="846364" y="1825625"/>
            <a:ext cx="7668986" cy="4351338"/>
          </a:xfrm>
        </p:spPr>
        <p:txBody>
          <a:bodyPr vert="horz" lIns="91440" tIns="45720" rIns="91440" bIns="45720" rtlCol="0" anchor="t">
            <a:normAutofit/>
          </a:bodyPr>
          <a:lstStyle/>
          <a:p>
            <a:pPr marL="0" indent="0">
              <a:buNone/>
            </a:pPr>
            <a:r>
              <a:rPr lang="en-GB" sz="1800" err="1">
                <a:latin typeface="Arial Nova"/>
              </a:rPr>
              <a:t>KiND</a:t>
            </a:r>
            <a:r>
              <a:rPr lang="en-GB" sz="1800">
                <a:latin typeface="Arial Nova"/>
              </a:rPr>
              <a:t> UK teams which prepare Further Leave to Remain (‘FLR’)  applications for children have amassed substantial experience of fee waiver applications over 5 years. </a:t>
            </a:r>
            <a:endParaRPr lang="en-US">
              <a:cs typeface="Calibri" panose="020F0502020204030204"/>
            </a:endParaRPr>
          </a:p>
          <a:p>
            <a:pPr marL="0" indent="0">
              <a:buNone/>
            </a:pPr>
            <a:r>
              <a:rPr lang="en-GB" sz="1800">
                <a:latin typeface="Arial Nova"/>
              </a:rPr>
              <a:t>Our teams have a 100% success rate. </a:t>
            </a:r>
          </a:p>
          <a:p>
            <a:pPr marL="0" indent="0">
              <a:buNone/>
            </a:pPr>
            <a:r>
              <a:rPr lang="en-GB" sz="1800">
                <a:latin typeface="Arial Nova"/>
              </a:rPr>
              <a:t>The Policy on Registration applications largely mirrors the fee waiver policy for FLR applications. </a:t>
            </a:r>
          </a:p>
          <a:p>
            <a:pPr marL="0" indent="0">
              <a:buNone/>
            </a:pPr>
            <a:r>
              <a:rPr lang="en-GB" sz="1800">
                <a:latin typeface="Arial Nova"/>
              </a:rPr>
              <a:t>The Test for Registration applications is </a:t>
            </a:r>
            <a:r>
              <a:rPr lang="en-GB" sz="1800" b="1">
                <a:solidFill>
                  <a:schemeClr val="accent2"/>
                </a:solidFill>
                <a:latin typeface="Arial Nova"/>
              </a:rPr>
              <a:t>Affordability, i.e.</a:t>
            </a:r>
            <a:r>
              <a:rPr lang="en-GB" sz="1800" b="1">
                <a:latin typeface="Arial Nova"/>
              </a:rPr>
              <a:t> </a:t>
            </a:r>
            <a:r>
              <a:rPr lang="en-US" sz="1800">
                <a:latin typeface="Arial Nova"/>
              </a:rPr>
              <a:t>the applicant child and their parent(s) “do not have sufficient funds at their disposal, after meeting their essential living needs, to pay the fee”.</a:t>
            </a:r>
            <a:endParaRPr lang="en-GB" sz="1800">
              <a:latin typeface="Arial Nova"/>
            </a:endParaRPr>
          </a:p>
          <a:p>
            <a:pPr marL="0" indent="0">
              <a:buNone/>
            </a:pPr>
            <a:r>
              <a:rPr lang="en-GB" sz="1800">
                <a:latin typeface="Arial Nova"/>
              </a:rPr>
              <a:t>In April 2019, </a:t>
            </a:r>
            <a:r>
              <a:rPr lang="en-GB" sz="1800">
                <a:latin typeface="Arial Nova"/>
                <a:hlinkClick r:id="rId2"/>
              </a:rPr>
              <a:t>the Guardian </a:t>
            </a:r>
            <a:r>
              <a:rPr lang="en-GB" sz="1800">
                <a:latin typeface="Arial Nova"/>
              </a:rPr>
              <a:t>reported that more than 70% of fee waiver applications are rejected. </a:t>
            </a:r>
          </a:p>
          <a:p>
            <a:endParaRPr lang="en-GB"/>
          </a:p>
          <a:p>
            <a:endParaRPr lang="en-GB"/>
          </a:p>
        </p:txBody>
      </p:sp>
      <p:sp>
        <p:nvSpPr>
          <p:cNvPr id="5" name="TextBox 4">
            <a:extLst>
              <a:ext uri="{FF2B5EF4-FFF2-40B4-BE49-F238E27FC236}">
                <a16:creationId xmlns:a16="http://schemas.microsoft.com/office/drawing/2014/main" id="{3B10FE04-96D2-46C9-3289-CBB3888967A0}"/>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latin typeface="Arial Nova"/>
              </a:rPr>
              <a:t>________</a:t>
            </a:r>
          </a:p>
          <a:p>
            <a:r>
              <a:rPr lang="en-GB" sz="1400" i="1">
                <a:latin typeface="Arial Nova"/>
              </a:rPr>
              <a:t>September 2022</a:t>
            </a:r>
            <a:endParaRPr lang="en-GB" sz="1400" i="1">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21EE73CF-D5CC-4295-6632-84EEBC3F27DC}"/>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DF6671F3-7172-EBDB-C4E4-8F281B865775}"/>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Tree>
    <p:extLst>
      <p:ext uri="{BB962C8B-B14F-4D97-AF65-F5344CB8AC3E}">
        <p14:creationId xmlns:p14="http://schemas.microsoft.com/office/powerpoint/2010/main" val="506299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9C7D51-BF56-414F-93B0-91F19776E710}"/>
              </a:ext>
            </a:extLst>
          </p:cNvPr>
          <p:cNvPicPr>
            <a:picLocks noChangeAspect="1"/>
          </p:cNvPicPr>
          <p:nvPr/>
        </p:nvPicPr>
        <p:blipFill>
          <a:blip r:embed="rId2"/>
          <a:stretch>
            <a:fillRect/>
          </a:stretch>
        </p:blipFill>
        <p:spPr>
          <a:xfrm>
            <a:off x="1457405" y="969314"/>
            <a:ext cx="5447813" cy="4337851"/>
          </a:xfrm>
          <a:prstGeom prst="rect">
            <a:avLst/>
          </a:prstGeom>
        </p:spPr>
      </p:pic>
      <p:sp>
        <p:nvSpPr>
          <p:cNvPr id="7" name="TextBox 6">
            <a:extLst>
              <a:ext uri="{FF2B5EF4-FFF2-40B4-BE49-F238E27FC236}">
                <a16:creationId xmlns:a16="http://schemas.microsoft.com/office/drawing/2014/main" id="{5839B239-CEF5-9531-C24F-12F10D0C3479}"/>
              </a:ext>
            </a:extLst>
          </p:cNvPr>
          <p:cNvSpPr txBox="1"/>
          <p:nvPr/>
        </p:nvSpPr>
        <p:spPr>
          <a:xfrm>
            <a:off x="673727" y="5488594"/>
            <a:ext cx="7989244" cy="253916"/>
          </a:xfrm>
          <a:prstGeom prst="rect">
            <a:avLst/>
          </a:prstGeom>
          <a:noFill/>
        </p:spPr>
        <p:txBody>
          <a:bodyPr wrap="square" lIns="91440" tIns="45720" rIns="91440" bIns="45720" rtlCol="0" anchor="t">
            <a:spAutoFit/>
          </a:bodyPr>
          <a:lstStyle/>
          <a:p>
            <a:r>
              <a:rPr lang="en-GB" sz="1050">
                <a:latin typeface="Arial Nova"/>
              </a:rPr>
              <a:t>https://www.theguardian.com/uk-news/2019/apr/04/over-70-of-uk-immigration-fee-waiver-requests-by-destitute-are-rejected</a:t>
            </a:r>
          </a:p>
        </p:txBody>
      </p:sp>
      <p:sp>
        <p:nvSpPr>
          <p:cNvPr id="3" name="TextBox 2">
            <a:extLst>
              <a:ext uri="{FF2B5EF4-FFF2-40B4-BE49-F238E27FC236}">
                <a16:creationId xmlns:a16="http://schemas.microsoft.com/office/drawing/2014/main" id="{FAA2BFB2-8607-F7EF-5273-55A40C0371C1}"/>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latin typeface="Arial Nova"/>
              </a:rPr>
              <a:t>________</a:t>
            </a:r>
          </a:p>
          <a:p>
            <a:r>
              <a:rPr lang="en-GB" sz="1400" i="1">
                <a:latin typeface="Arial Nova"/>
              </a:rPr>
              <a:t>September 2022</a:t>
            </a:r>
            <a:endParaRPr lang="en-GB" sz="1400" i="1">
              <a:latin typeface="Arial Nova"/>
              <a:cs typeface="Calibri"/>
            </a:endParaRPr>
          </a:p>
        </p:txBody>
      </p:sp>
      <p:pic>
        <p:nvPicPr>
          <p:cNvPr id="6" name="Picture 5" descr="Logo&#10;&#10;Description automatically generated">
            <a:extLst>
              <a:ext uri="{FF2B5EF4-FFF2-40B4-BE49-F238E27FC236}">
                <a16:creationId xmlns:a16="http://schemas.microsoft.com/office/drawing/2014/main" id="{99120853-987B-D9DE-A875-A3BF8E8FF5DD}"/>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36BAA1C6-08B4-40E5-2717-D5EB7BA7375F}"/>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Tree>
    <p:extLst>
      <p:ext uri="{BB962C8B-B14F-4D97-AF65-F5344CB8AC3E}">
        <p14:creationId xmlns:p14="http://schemas.microsoft.com/office/powerpoint/2010/main" val="3015748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5F2981-1409-FB20-9724-C18567B3B0E7}"/>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0727828"/>
              </p:ext>
            </p:extLst>
          </p:nvPr>
        </p:nvGraphicFramePr>
        <p:xfrm>
          <a:off x="2563888" y="1559530"/>
          <a:ext cx="6580415" cy="3940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extBox 23">
            <a:extLst>
              <a:ext uri="{FF2B5EF4-FFF2-40B4-BE49-F238E27FC236}">
                <a16:creationId xmlns:a16="http://schemas.microsoft.com/office/drawing/2014/main" id="{B98817E3-265A-14D6-FAFA-E27799DA75D4}"/>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26" name="Picture 25" descr="Logo&#10;&#10;Description automatically generated">
            <a:extLst>
              <a:ext uri="{FF2B5EF4-FFF2-40B4-BE49-F238E27FC236}">
                <a16:creationId xmlns:a16="http://schemas.microsoft.com/office/drawing/2014/main" id="{D238F361-09E0-06E9-28CE-81B2A741A7D0}"/>
              </a:ext>
            </a:extLst>
          </p:cNvPr>
          <p:cNvPicPr>
            <a:picLocks noChangeAspect="1"/>
          </p:cNvPicPr>
          <p:nvPr/>
        </p:nvPicPr>
        <p:blipFill>
          <a:blip r:embed="rId7"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28" name="TextBox 27">
            <a:extLst>
              <a:ext uri="{FF2B5EF4-FFF2-40B4-BE49-F238E27FC236}">
                <a16:creationId xmlns:a16="http://schemas.microsoft.com/office/drawing/2014/main" id="{1B296FB9-C54B-2141-EC52-B664D5FFF160}"/>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47" name="TextBox 46">
            <a:extLst>
              <a:ext uri="{FF2B5EF4-FFF2-40B4-BE49-F238E27FC236}">
                <a16:creationId xmlns:a16="http://schemas.microsoft.com/office/drawing/2014/main" id="{A2F9BC00-1336-1EF9-E68D-B3348F69C0D0}"/>
              </a:ext>
            </a:extLst>
          </p:cNvPr>
          <p:cNvSpPr txBox="1"/>
          <p:nvPr/>
        </p:nvSpPr>
        <p:spPr>
          <a:xfrm>
            <a:off x="2644018" y="902305"/>
            <a:ext cx="63233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Nova"/>
              </a:rPr>
              <a:t>You will need to use one single email address for the firm</a:t>
            </a:r>
            <a:endParaRPr lang="en-GB">
              <a:latin typeface="Arial Nova"/>
              <a:cs typeface="Calibri"/>
            </a:endParaRPr>
          </a:p>
        </p:txBody>
      </p:sp>
      <p:sp>
        <p:nvSpPr>
          <p:cNvPr id="70" name="Title 1">
            <a:extLst>
              <a:ext uri="{FF2B5EF4-FFF2-40B4-BE49-F238E27FC236}">
                <a16:creationId xmlns:a16="http://schemas.microsoft.com/office/drawing/2014/main" id="{15E0890D-0060-B059-842D-36ADBFE3AA74}"/>
              </a:ext>
            </a:extLst>
          </p:cNvPr>
          <p:cNvSpPr>
            <a:spLocks noGrp="1"/>
          </p:cNvSpPr>
          <p:nvPr>
            <p:ph type="title"/>
          </p:nvPr>
        </p:nvSpPr>
        <p:spPr>
          <a:xfrm>
            <a:off x="228848" y="2760913"/>
            <a:ext cx="2093081" cy="1940495"/>
          </a:xfrm>
        </p:spPr>
        <p:txBody>
          <a:bodyPr>
            <a:normAutofit/>
          </a:bodyPr>
          <a:lstStyle/>
          <a:p>
            <a:r>
              <a:rPr lang="en-GB" sz="2800" b="1">
                <a:solidFill>
                  <a:schemeClr val="bg1"/>
                </a:solidFill>
                <a:latin typeface="Arial Nova"/>
              </a:rPr>
              <a:t>Case Overview</a:t>
            </a:r>
            <a:endParaRPr lang="en-US" sz="2800">
              <a:solidFill>
                <a:schemeClr val="bg1"/>
              </a:solidFill>
              <a:cs typeface="Calibri Light"/>
            </a:endParaRPr>
          </a:p>
        </p:txBody>
      </p:sp>
    </p:spTree>
    <p:extLst>
      <p:ext uri="{BB962C8B-B14F-4D97-AF65-F5344CB8AC3E}">
        <p14:creationId xmlns:p14="http://schemas.microsoft.com/office/powerpoint/2010/main" val="1681145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6486FC-C723-D17E-7E13-E14DB22342FA}"/>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3035602" y="1523244"/>
            <a:ext cx="5673272" cy="3722386"/>
          </a:xfrm>
        </p:spPr>
        <p:txBody>
          <a:bodyPr vert="horz" lIns="91440" tIns="45720" rIns="91440" bIns="45720" rtlCol="0" anchor="t">
            <a:normAutofit/>
          </a:bodyPr>
          <a:lstStyle/>
          <a:p>
            <a:pPr marL="0" indent="0">
              <a:buNone/>
            </a:pPr>
            <a:r>
              <a:rPr lang="en-GB" sz="1800" b="1">
                <a:latin typeface="Arial Nova"/>
              </a:rPr>
              <a:t>Think about the skills you have as a team</a:t>
            </a:r>
            <a:endParaRPr lang="en-GB" sz="1800" b="1">
              <a:latin typeface="Arial Nova"/>
              <a:cs typeface="Calibri"/>
            </a:endParaRPr>
          </a:p>
          <a:p>
            <a:pPr lvl="1"/>
            <a:r>
              <a:rPr lang="en-GB" sz="1800">
                <a:latin typeface="Arial Nova"/>
              </a:rPr>
              <a:t>Tech </a:t>
            </a:r>
            <a:endParaRPr lang="en-GB" sz="1800">
              <a:latin typeface="Arial Nova"/>
              <a:cs typeface="Calibri"/>
            </a:endParaRPr>
          </a:p>
          <a:p>
            <a:pPr lvl="1"/>
            <a:r>
              <a:rPr lang="en-GB" sz="1800">
                <a:latin typeface="Arial Nova"/>
              </a:rPr>
              <a:t>Interpersonal (especially with younger people)</a:t>
            </a:r>
            <a:endParaRPr lang="en-GB" sz="1800">
              <a:latin typeface="Arial Nova"/>
              <a:cs typeface="Calibri"/>
            </a:endParaRPr>
          </a:p>
          <a:p>
            <a:pPr lvl="1"/>
            <a:r>
              <a:rPr lang="en-GB" sz="1800">
                <a:latin typeface="Arial Nova"/>
              </a:rPr>
              <a:t>Financial/budgeting/ spreadsheets</a:t>
            </a:r>
            <a:endParaRPr lang="en-GB" sz="1800">
              <a:latin typeface="Arial Nova"/>
              <a:cs typeface="Calibri"/>
            </a:endParaRPr>
          </a:p>
          <a:p>
            <a:pPr lvl="1"/>
            <a:r>
              <a:rPr lang="en-GB" sz="1800">
                <a:latin typeface="Arial Nova"/>
              </a:rPr>
              <a:t>Legal drafting</a:t>
            </a:r>
            <a:endParaRPr lang="en-GB" sz="1800">
              <a:latin typeface="Arial Nova"/>
              <a:cs typeface="Calibri"/>
            </a:endParaRPr>
          </a:p>
          <a:p>
            <a:pPr lvl="1"/>
            <a:r>
              <a:rPr lang="en-GB" sz="1800">
                <a:latin typeface="Arial Nova"/>
              </a:rPr>
              <a:t>Witness statements</a:t>
            </a:r>
            <a:endParaRPr lang="en-GB" sz="1800">
              <a:latin typeface="Arial Nova"/>
              <a:cs typeface="Calibri"/>
            </a:endParaRPr>
          </a:p>
          <a:p>
            <a:pPr lvl="1"/>
            <a:r>
              <a:rPr lang="en-GB" sz="1800">
                <a:latin typeface="Arial Nova"/>
              </a:rPr>
              <a:t>Organisation</a:t>
            </a:r>
            <a:endParaRPr lang="en-GB" sz="1800">
              <a:latin typeface="Arial Nova"/>
              <a:cs typeface="Calibri"/>
            </a:endParaRPr>
          </a:p>
          <a:p>
            <a:pPr lvl="1"/>
            <a:r>
              <a:rPr lang="en-GB" sz="1800">
                <a:latin typeface="Arial Nova"/>
              </a:rPr>
              <a:t>Evidence gathering</a:t>
            </a:r>
            <a:endParaRPr lang="en-GB" sz="1800">
              <a:latin typeface="Arial Nova"/>
              <a:cs typeface="Calibri"/>
            </a:endParaRPr>
          </a:p>
          <a:p>
            <a:pPr lvl="1"/>
            <a:r>
              <a:rPr lang="en-GB" sz="1800">
                <a:latin typeface="Arial Nova"/>
              </a:rPr>
              <a:t>Each person in the team gets to lead on a particular area suited to their skill-set and can be involved in one or more work streams</a:t>
            </a:r>
            <a:endParaRPr lang="en-GB" sz="1800">
              <a:latin typeface="Arial Nova"/>
              <a:cs typeface="Calibri"/>
            </a:endParaRPr>
          </a:p>
        </p:txBody>
      </p:sp>
      <p:sp>
        <p:nvSpPr>
          <p:cNvPr id="5" name="TextBox 4">
            <a:extLst>
              <a:ext uri="{FF2B5EF4-FFF2-40B4-BE49-F238E27FC236}">
                <a16:creationId xmlns:a16="http://schemas.microsoft.com/office/drawing/2014/main" id="{022C4A6F-9044-E5C9-C292-8DD6C6C9B430}"/>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4966878A-DE1E-4680-6C4B-BE13746FB04F}"/>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85C92554-AEC9-BDC5-E135-793429DBB180}"/>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3" name="Title 1">
            <a:extLst>
              <a:ext uri="{FF2B5EF4-FFF2-40B4-BE49-F238E27FC236}">
                <a16:creationId xmlns:a16="http://schemas.microsoft.com/office/drawing/2014/main" id="{22E9DE59-18E4-4FAD-398D-9A76A709D122}"/>
              </a:ext>
            </a:extLst>
          </p:cNvPr>
          <p:cNvSpPr txBox="1">
            <a:spLocks/>
          </p:cNvSpPr>
          <p:nvPr/>
        </p:nvSpPr>
        <p:spPr>
          <a:xfrm>
            <a:off x="380039" y="1720723"/>
            <a:ext cx="2056796" cy="3416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rPr>
              <a:t>Dividing </a:t>
            </a:r>
            <a:endParaRPr lang="en-US" sz="2800">
              <a:solidFill>
                <a:schemeClr val="bg1"/>
              </a:solidFill>
              <a:latin typeface="Calibri Light" panose="020F0302020204030204"/>
              <a:cs typeface="Calibri Light"/>
            </a:endParaRPr>
          </a:p>
          <a:p>
            <a:r>
              <a:rPr lang="en-GB" sz="2800" b="1">
                <a:solidFill>
                  <a:schemeClr val="bg1"/>
                </a:solidFill>
                <a:latin typeface="Arial Nova"/>
              </a:rPr>
              <a:t>up the </a:t>
            </a:r>
            <a:endParaRPr lang="en-US" sz="2800">
              <a:solidFill>
                <a:schemeClr val="bg1"/>
              </a:solidFill>
              <a:latin typeface="Calibri Light" panose="020F0302020204030204"/>
              <a:cs typeface="Calibri Light"/>
            </a:endParaRPr>
          </a:p>
          <a:p>
            <a:r>
              <a:rPr lang="en-GB" sz="2800" b="1">
                <a:solidFill>
                  <a:schemeClr val="bg1"/>
                </a:solidFill>
                <a:latin typeface="Arial Nova"/>
              </a:rPr>
              <a:t>Work </a:t>
            </a:r>
            <a:endParaRPr lang="en-US" sz="2800">
              <a:solidFill>
                <a:schemeClr val="bg1"/>
              </a:solidFill>
              <a:latin typeface="Calibri Light" panose="020F0302020204030204"/>
              <a:cs typeface="Calibri Light"/>
            </a:endParaRPr>
          </a:p>
          <a:p>
            <a:r>
              <a:rPr lang="en-GB" sz="2800" b="1">
                <a:solidFill>
                  <a:schemeClr val="bg1"/>
                </a:solidFill>
                <a:latin typeface="Arial Nova"/>
              </a:rPr>
              <a:t>in your </a:t>
            </a:r>
            <a:endParaRPr lang="en-US" sz="2800">
              <a:solidFill>
                <a:schemeClr val="bg1"/>
              </a:solidFill>
              <a:latin typeface="Calibri Light" panose="020F0302020204030204"/>
              <a:cs typeface="Calibri Light"/>
            </a:endParaRPr>
          </a:p>
          <a:p>
            <a:r>
              <a:rPr lang="en-GB" sz="2800" b="1">
                <a:solidFill>
                  <a:schemeClr val="bg1"/>
                </a:solidFill>
                <a:latin typeface="Arial Nova"/>
              </a:rPr>
              <a:t>Team</a:t>
            </a:r>
            <a:endParaRPr lang="en-US" sz="2800">
              <a:solidFill>
                <a:schemeClr val="bg1"/>
              </a:solidFill>
              <a:cs typeface="Calibri Light"/>
            </a:endParaRPr>
          </a:p>
        </p:txBody>
      </p:sp>
    </p:spTree>
    <p:extLst>
      <p:ext uri="{BB962C8B-B14F-4D97-AF65-F5344CB8AC3E}">
        <p14:creationId xmlns:p14="http://schemas.microsoft.com/office/powerpoint/2010/main" val="938538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64D8A3-2496-1C5B-9988-479AE97FC491}"/>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2975124" y="1257149"/>
            <a:ext cx="5564416" cy="5077052"/>
          </a:xfrm>
        </p:spPr>
        <p:txBody>
          <a:bodyPr vert="horz" lIns="91440" tIns="45720" rIns="91440" bIns="45720" rtlCol="0" anchor="t">
            <a:normAutofit/>
          </a:bodyPr>
          <a:lstStyle/>
          <a:p>
            <a:pPr marL="0" indent="0">
              <a:buNone/>
            </a:pPr>
            <a:r>
              <a:rPr lang="en-GB" sz="1800" b="1">
                <a:latin typeface="Arial" panose="020B0604020202020204" pitchFamily="34" charset="0"/>
                <a:cs typeface="Arial" panose="020B0604020202020204" pitchFamily="34" charset="0"/>
              </a:rPr>
              <a:t>We recommend scheduling a weekly team call</a:t>
            </a:r>
          </a:p>
          <a:p>
            <a:pPr lvl="1"/>
            <a:r>
              <a:rPr lang="en-GB" sz="1800">
                <a:latin typeface="Arial" panose="020B0604020202020204" pitchFamily="34" charset="0"/>
                <a:cs typeface="Arial" panose="020B0604020202020204" pitchFamily="34" charset="0"/>
              </a:rPr>
              <a:t>Same time</a:t>
            </a:r>
          </a:p>
          <a:p>
            <a:pPr lvl="1"/>
            <a:r>
              <a:rPr lang="en-GB" sz="1800">
                <a:latin typeface="Arial" panose="020B0604020202020204" pitchFamily="34" charset="0"/>
                <a:cs typeface="Arial" panose="020B0604020202020204" pitchFamily="34" charset="0"/>
              </a:rPr>
              <a:t>Same day of the week</a:t>
            </a:r>
          </a:p>
          <a:p>
            <a:pPr lvl="1"/>
            <a:r>
              <a:rPr lang="en-GB" sz="1800">
                <a:latin typeface="Arial" panose="020B0604020202020204" pitchFamily="34" charset="0"/>
                <a:cs typeface="Arial" panose="020B0604020202020204" pitchFamily="34" charset="0"/>
              </a:rPr>
              <a:t>Same agenda – set and led by senior lawyer</a:t>
            </a:r>
          </a:p>
          <a:p>
            <a:pPr lvl="1"/>
            <a:r>
              <a:rPr lang="en-GB" sz="1800">
                <a:latin typeface="Arial" panose="020B0604020202020204" pitchFamily="34" charset="0"/>
                <a:cs typeface="Arial" panose="020B0604020202020204" pitchFamily="34" charset="0"/>
              </a:rPr>
              <a:t>Keep it short and effective</a:t>
            </a:r>
          </a:p>
          <a:p>
            <a:pPr lvl="1"/>
            <a:r>
              <a:rPr lang="en-GB" sz="1800">
                <a:latin typeface="Arial" panose="020B0604020202020204" pitchFamily="34" charset="0"/>
                <a:cs typeface="Arial" panose="020B0604020202020204" pitchFamily="34" charset="0"/>
              </a:rPr>
              <a:t>No excuses!</a:t>
            </a:r>
          </a:p>
          <a:p>
            <a:pPr marL="0" indent="0">
              <a:buNone/>
            </a:pPr>
            <a:r>
              <a:rPr lang="en-GB" sz="1800" b="1">
                <a:latin typeface="Arial" panose="020B0604020202020204" pitchFamily="34" charset="0"/>
                <a:cs typeface="Arial" panose="020B0604020202020204" pitchFamily="34" charset="0"/>
              </a:rPr>
              <a:t>Senior team members need to lead the way – use your existing structures and make them work for you</a:t>
            </a:r>
          </a:p>
          <a:p>
            <a:pPr lvl="1"/>
            <a:r>
              <a:rPr lang="en-GB" sz="1800">
                <a:latin typeface="Arial" panose="020B0604020202020204" pitchFamily="34" charset="0"/>
                <a:cs typeface="Arial" panose="020B0604020202020204" pitchFamily="34" charset="0"/>
              </a:rPr>
              <a:t>Partner/senior lawyer copied in to all emails/correspondence</a:t>
            </a:r>
          </a:p>
          <a:p>
            <a:pPr lvl="1"/>
            <a:r>
              <a:rPr lang="en-GB" sz="1800">
                <a:latin typeface="Arial" panose="020B0604020202020204" pitchFamily="34" charset="0"/>
                <a:cs typeface="Arial" panose="020B0604020202020204" pitchFamily="34" charset="0"/>
              </a:rPr>
              <a:t>Nothing should leave your office that you would not be happy to see leave on a billable matter (including to your supervising solicitor)</a:t>
            </a:r>
          </a:p>
        </p:txBody>
      </p:sp>
      <p:sp>
        <p:nvSpPr>
          <p:cNvPr id="5" name="TextBox 4">
            <a:extLst>
              <a:ext uri="{FF2B5EF4-FFF2-40B4-BE49-F238E27FC236}">
                <a16:creationId xmlns:a16="http://schemas.microsoft.com/office/drawing/2014/main" id="{661489FD-344B-E0F0-E1DE-5318187C1FD7}"/>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C34D8FCB-9A3F-9274-2408-35FE12E69EA3}"/>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9" name="TextBox 8">
            <a:extLst>
              <a:ext uri="{FF2B5EF4-FFF2-40B4-BE49-F238E27FC236}">
                <a16:creationId xmlns:a16="http://schemas.microsoft.com/office/drawing/2014/main" id="{9F1F78C6-1DBB-686E-5F55-EF905B4391EF}"/>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3" name="Title 1">
            <a:extLst>
              <a:ext uri="{FF2B5EF4-FFF2-40B4-BE49-F238E27FC236}">
                <a16:creationId xmlns:a16="http://schemas.microsoft.com/office/drawing/2014/main" id="{BAB57442-4CD2-83F1-3A77-A9300E8DC265}"/>
              </a:ext>
            </a:extLst>
          </p:cNvPr>
          <p:cNvSpPr txBox="1">
            <a:spLocks/>
          </p:cNvSpPr>
          <p:nvPr/>
        </p:nvSpPr>
        <p:spPr>
          <a:xfrm>
            <a:off x="162325" y="2700438"/>
            <a:ext cx="2383367" cy="144458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rPr>
              <a:t>Maintaining the 'Whole Team' Approach</a:t>
            </a:r>
            <a:endParaRPr lang="en-US" sz="2800">
              <a:solidFill>
                <a:schemeClr val="bg1"/>
              </a:solidFill>
              <a:cs typeface="Calibri Light"/>
            </a:endParaRPr>
          </a:p>
        </p:txBody>
      </p:sp>
    </p:spTree>
    <p:extLst>
      <p:ext uri="{BB962C8B-B14F-4D97-AF65-F5344CB8AC3E}">
        <p14:creationId xmlns:p14="http://schemas.microsoft.com/office/powerpoint/2010/main" val="2373691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F3C425-7B5A-D892-9DF5-9BB541B22EF6}"/>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996098"/>
              </p:ext>
            </p:extLst>
          </p:nvPr>
        </p:nvGraphicFramePr>
        <p:xfrm>
          <a:off x="2775553" y="1269244"/>
          <a:ext cx="6114748" cy="489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D89CF531-5C39-4444-4907-F16C1211F1AC}"/>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30" name="Picture 29" descr="Logo&#10;&#10;Description automatically generated">
            <a:extLst>
              <a:ext uri="{FF2B5EF4-FFF2-40B4-BE49-F238E27FC236}">
                <a16:creationId xmlns:a16="http://schemas.microsoft.com/office/drawing/2014/main" id="{D98D4B76-D184-4359-094D-3022821E55C6}"/>
              </a:ext>
            </a:extLst>
          </p:cNvPr>
          <p:cNvPicPr>
            <a:picLocks noChangeAspect="1"/>
          </p:cNvPicPr>
          <p:nvPr/>
        </p:nvPicPr>
        <p:blipFill>
          <a:blip r:embed="rId7"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32" name="TextBox 31">
            <a:extLst>
              <a:ext uri="{FF2B5EF4-FFF2-40B4-BE49-F238E27FC236}">
                <a16:creationId xmlns:a16="http://schemas.microsoft.com/office/drawing/2014/main" id="{019E0FDF-BB12-839F-1EFA-357679D9FD8F}"/>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212" name="Title 1">
            <a:extLst>
              <a:ext uri="{FF2B5EF4-FFF2-40B4-BE49-F238E27FC236}">
                <a16:creationId xmlns:a16="http://schemas.microsoft.com/office/drawing/2014/main" id="{4577DD72-7139-A6F0-C263-8AE6CCEA491A}"/>
              </a:ext>
            </a:extLst>
          </p:cNvPr>
          <p:cNvSpPr txBox="1">
            <a:spLocks/>
          </p:cNvSpPr>
          <p:nvPr/>
        </p:nvSpPr>
        <p:spPr>
          <a:xfrm>
            <a:off x="192563" y="2488770"/>
            <a:ext cx="2093081" cy="18800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rPr>
              <a:t>Steps </a:t>
            </a:r>
            <a:endParaRPr lang="en-US" sz="2800">
              <a:solidFill>
                <a:schemeClr val="bg1"/>
              </a:solidFill>
              <a:latin typeface="Calibri Light" panose="020F0302020204030204"/>
              <a:cs typeface="Calibri Light"/>
            </a:endParaRPr>
          </a:p>
          <a:p>
            <a:r>
              <a:rPr lang="en-GB" sz="2800" b="1">
                <a:solidFill>
                  <a:schemeClr val="bg1"/>
                </a:solidFill>
                <a:latin typeface="Arial Nova"/>
              </a:rPr>
              <a:t>in the Process 1</a:t>
            </a:r>
            <a:endParaRPr lang="en-US" sz="2800">
              <a:solidFill>
                <a:schemeClr val="bg1"/>
              </a:solidFill>
              <a:cs typeface="Calibri Light"/>
            </a:endParaRPr>
          </a:p>
        </p:txBody>
      </p:sp>
    </p:spTree>
    <p:extLst>
      <p:ext uri="{BB962C8B-B14F-4D97-AF65-F5344CB8AC3E}">
        <p14:creationId xmlns:p14="http://schemas.microsoft.com/office/powerpoint/2010/main" val="401774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EE2E72-4B06-52EF-181A-E3AE8730A814}"/>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F0B2AF7A-2B33-9FF0-0329-BD10C99763F3}"/>
              </a:ext>
            </a:extLst>
          </p:cNvPr>
          <p:cNvSpPr>
            <a:spLocks noGrp="1"/>
          </p:cNvSpPr>
          <p:nvPr>
            <p:ph sz="half" idx="2"/>
          </p:nvPr>
        </p:nvSpPr>
        <p:spPr>
          <a:xfrm>
            <a:off x="2711888" y="1093941"/>
            <a:ext cx="6224084" cy="5090163"/>
          </a:xfrm>
        </p:spPr>
        <p:txBody>
          <a:bodyPr vert="horz" lIns="91440" tIns="45720" rIns="91440" bIns="45720" rtlCol="0" anchor="t">
            <a:normAutofit/>
          </a:bodyPr>
          <a:lstStyle/>
          <a:p>
            <a:pPr marL="0" indent="0">
              <a:buNone/>
            </a:pPr>
            <a:r>
              <a:rPr lang="en-GB" sz="1800" b="1">
                <a:latin typeface="Arial Nova"/>
                <a:ea typeface="+mn-lt"/>
                <a:cs typeface="+mn-lt"/>
              </a:rPr>
              <a:t>Preparing evidence </a:t>
            </a:r>
            <a:endParaRPr lang="en-GB" sz="1800">
              <a:latin typeface="Arial Nova"/>
              <a:cs typeface="Calibri" panose="020F0502020204030204"/>
            </a:endParaRPr>
          </a:p>
          <a:p>
            <a:pPr marL="457200" indent="-457200">
              <a:buAutoNum type="arabicPeriod"/>
            </a:pPr>
            <a:r>
              <a:rPr lang="en-GB" sz="1800">
                <a:latin typeface="Arial Nova"/>
              </a:rPr>
              <a:t>Does the registration application allow for a fee waiver? </a:t>
            </a:r>
            <a:endParaRPr lang="en-GB" sz="1800">
              <a:latin typeface="Arial Nova"/>
              <a:cs typeface="Calibri" panose="020F0502020204030204"/>
            </a:endParaRPr>
          </a:p>
          <a:p>
            <a:pPr marL="457200" indent="-457200">
              <a:buAutoNum type="arabicPeriod"/>
            </a:pPr>
            <a:r>
              <a:rPr lang="en-GB" sz="1800">
                <a:latin typeface="Arial Nova"/>
              </a:rPr>
              <a:t>Whose finances need to be assessed </a:t>
            </a:r>
            <a:endParaRPr lang="en-GB" sz="1800">
              <a:latin typeface="Arial Nova"/>
              <a:cs typeface="Calibri" panose="020F0502020204030204"/>
            </a:endParaRPr>
          </a:p>
          <a:p>
            <a:pPr marL="457200" indent="-457200">
              <a:buAutoNum type="arabicPeriod"/>
            </a:pPr>
            <a:r>
              <a:rPr lang="en-GB" sz="1800">
                <a:latin typeface="Arial Nova"/>
              </a:rPr>
              <a:t>Are they working or claiming benefits? </a:t>
            </a:r>
            <a:endParaRPr lang="en-GB" sz="1800">
              <a:latin typeface="Arial Nova"/>
              <a:cs typeface="Calibri"/>
            </a:endParaRPr>
          </a:p>
          <a:p>
            <a:pPr marL="457200" indent="-457200">
              <a:buAutoNum type="arabicPeriod"/>
            </a:pPr>
            <a:r>
              <a:rPr lang="en-GB" sz="1800">
                <a:latin typeface="Arial Nova"/>
              </a:rPr>
              <a:t>Do they have permission to work and claim benefits? </a:t>
            </a:r>
          </a:p>
          <a:p>
            <a:pPr marL="457200" indent="-457200">
              <a:buAutoNum type="arabicPeriod"/>
            </a:pPr>
            <a:r>
              <a:rPr lang="en-GB" sz="1800">
                <a:latin typeface="Arial Nova"/>
              </a:rPr>
              <a:t>Who has bank accounts and have you seen them all? </a:t>
            </a:r>
            <a:endParaRPr lang="en-GB" sz="1800">
              <a:latin typeface="Arial Nova"/>
              <a:cs typeface="Calibri" panose="020F0502020204030204"/>
            </a:endParaRPr>
          </a:p>
          <a:p>
            <a:pPr marL="457200" indent="-457200">
              <a:buAutoNum type="arabicPeriod"/>
            </a:pPr>
            <a:r>
              <a:rPr lang="en-GB" sz="1800">
                <a:latin typeface="Arial Nova"/>
              </a:rPr>
              <a:t>Taking detailed instructions and drafting witness evidence</a:t>
            </a:r>
            <a:endParaRPr lang="en-GB" sz="1800">
              <a:latin typeface="Arial Nova"/>
              <a:cs typeface="Calibri" panose="020F0502020204030204"/>
            </a:endParaRPr>
          </a:p>
          <a:p>
            <a:pPr marL="457200" indent="-457200">
              <a:buAutoNum type="arabicPeriod"/>
            </a:pPr>
            <a:r>
              <a:rPr lang="en-GB" sz="1800">
                <a:latin typeface="Arial Nova"/>
              </a:rPr>
              <a:t>Persuading friends/relatives to come on board </a:t>
            </a:r>
            <a:endParaRPr lang="en-GB" sz="1800">
              <a:latin typeface="Arial Nova"/>
              <a:cs typeface="Calibri" panose="020F0502020204030204"/>
            </a:endParaRPr>
          </a:p>
          <a:p>
            <a:pPr marL="457200" indent="-457200">
              <a:buAutoNum type="arabicPeriod"/>
            </a:pPr>
            <a:r>
              <a:rPr lang="en-GB" sz="1800">
                <a:latin typeface="Arial Nova"/>
              </a:rPr>
              <a:t>Will you apply online or on paper?</a:t>
            </a:r>
            <a:endParaRPr lang="en-GB" sz="1800">
              <a:latin typeface="Arial Nova"/>
              <a:cs typeface="Calibri"/>
            </a:endParaRPr>
          </a:p>
          <a:p>
            <a:endParaRPr lang="en-GB">
              <a:cs typeface="Calibri" panose="020F0502020204030204"/>
            </a:endParaRPr>
          </a:p>
        </p:txBody>
      </p:sp>
      <p:sp>
        <p:nvSpPr>
          <p:cNvPr id="9" name="TextBox 8">
            <a:extLst>
              <a:ext uri="{FF2B5EF4-FFF2-40B4-BE49-F238E27FC236}">
                <a16:creationId xmlns:a16="http://schemas.microsoft.com/office/drawing/2014/main" id="{DA8398E1-875A-B88B-EB07-6267B50472A3}"/>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11" name="Picture 10" descr="Logo&#10;&#10;Description automatically generated">
            <a:extLst>
              <a:ext uri="{FF2B5EF4-FFF2-40B4-BE49-F238E27FC236}">
                <a16:creationId xmlns:a16="http://schemas.microsoft.com/office/drawing/2014/main" id="{25DF7DE2-1281-0AB9-3F91-CF0A483BFEF0}"/>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5" name="TextBox 14">
            <a:extLst>
              <a:ext uri="{FF2B5EF4-FFF2-40B4-BE49-F238E27FC236}">
                <a16:creationId xmlns:a16="http://schemas.microsoft.com/office/drawing/2014/main" id="{34A44CFA-4018-18A8-A8D8-E1DA3F1118DD}"/>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7" name="Title 1">
            <a:extLst>
              <a:ext uri="{FF2B5EF4-FFF2-40B4-BE49-F238E27FC236}">
                <a16:creationId xmlns:a16="http://schemas.microsoft.com/office/drawing/2014/main" id="{0CC72D70-5A09-038C-E2CA-70E8FAEDF59B}"/>
              </a:ext>
            </a:extLst>
          </p:cNvPr>
          <p:cNvSpPr txBox="1">
            <a:spLocks/>
          </p:cNvSpPr>
          <p:nvPr/>
        </p:nvSpPr>
        <p:spPr>
          <a:xfrm>
            <a:off x="210706" y="2494818"/>
            <a:ext cx="2153558" cy="18679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rPr>
              <a:t>Evidencing </a:t>
            </a:r>
            <a:endParaRPr lang="en-US" sz="2800">
              <a:solidFill>
                <a:schemeClr val="bg1"/>
              </a:solidFill>
              <a:latin typeface="Calibri Light" panose="020F0302020204030204"/>
              <a:cs typeface="Calibri Light"/>
            </a:endParaRPr>
          </a:p>
          <a:p>
            <a:r>
              <a:rPr lang="en-GB" sz="2800" b="1">
                <a:solidFill>
                  <a:schemeClr val="bg1"/>
                </a:solidFill>
                <a:latin typeface="Arial Nova"/>
              </a:rPr>
              <a:t>the </a:t>
            </a:r>
            <a:endParaRPr lang="en-US" sz="2800">
              <a:solidFill>
                <a:schemeClr val="bg1"/>
              </a:solidFill>
              <a:latin typeface="Calibri Light" panose="020F0302020204030204"/>
              <a:cs typeface="Calibri Light"/>
            </a:endParaRPr>
          </a:p>
          <a:p>
            <a:r>
              <a:rPr lang="en-GB" sz="2800" b="1">
                <a:solidFill>
                  <a:schemeClr val="bg1"/>
                </a:solidFill>
                <a:latin typeface="Arial Nova"/>
              </a:rPr>
              <a:t>Application</a:t>
            </a:r>
            <a:endParaRPr lang="en-GB" sz="2800" b="1">
              <a:solidFill>
                <a:schemeClr val="bg1"/>
              </a:solidFill>
              <a:latin typeface="Arial Nova"/>
              <a:cs typeface="Calibri Light"/>
            </a:endParaRPr>
          </a:p>
          <a:p>
            <a:r>
              <a:rPr lang="en-GB" sz="2800" b="1">
                <a:solidFill>
                  <a:schemeClr val="bg1"/>
                </a:solidFill>
                <a:latin typeface="Arial Nova"/>
              </a:rPr>
              <a:t>– Practical </a:t>
            </a:r>
            <a:endParaRPr lang="en-US" sz="2800">
              <a:solidFill>
                <a:schemeClr val="bg1"/>
              </a:solidFill>
              <a:latin typeface="Calibri Light" panose="020F0302020204030204"/>
              <a:cs typeface="Calibri Light"/>
            </a:endParaRPr>
          </a:p>
          <a:p>
            <a:r>
              <a:rPr lang="en-GB" sz="2800" b="1">
                <a:solidFill>
                  <a:schemeClr val="bg1"/>
                </a:solidFill>
                <a:latin typeface="Arial Nova"/>
              </a:rPr>
              <a:t>Issues</a:t>
            </a:r>
            <a:endParaRPr lang="en-US" sz="2800">
              <a:solidFill>
                <a:schemeClr val="bg1"/>
              </a:solidFill>
              <a:cs typeface="Calibri Light"/>
            </a:endParaRPr>
          </a:p>
        </p:txBody>
      </p:sp>
    </p:spTree>
    <p:extLst>
      <p:ext uri="{BB962C8B-B14F-4D97-AF65-F5344CB8AC3E}">
        <p14:creationId xmlns:p14="http://schemas.microsoft.com/office/powerpoint/2010/main" val="149556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30044-A408-C13C-114B-3C3618319435}"/>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64AFC455-B6B9-E457-F65C-CBA3A0762153}"/>
              </a:ext>
            </a:extLst>
          </p:cNvPr>
          <p:cNvSpPr>
            <a:spLocks noGrp="1"/>
          </p:cNvSpPr>
          <p:nvPr>
            <p:ph sz="quarter" idx="4"/>
          </p:nvPr>
        </p:nvSpPr>
        <p:spPr>
          <a:xfrm>
            <a:off x="2864226" y="984208"/>
            <a:ext cx="5496866" cy="4794706"/>
          </a:xfrm>
        </p:spPr>
        <p:txBody>
          <a:bodyPr vert="horz" lIns="91440" tIns="45720" rIns="91440" bIns="45720" rtlCol="0" anchor="t">
            <a:normAutofit/>
          </a:bodyPr>
          <a:lstStyle/>
          <a:p>
            <a:pPr marL="0" indent="0">
              <a:buNone/>
            </a:pPr>
            <a:r>
              <a:rPr lang="en-GB" sz="1800" b="1">
                <a:latin typeface="Arial Nova"/>
                <a:ea typeface="+mn-lt"/>
                <a:cs typeface="+mn-lt"/>
              </a:rPr>
              <a:t>Points to note </a:t>
            </a:r>
            <a:endParaRPr lang="en-GB" sz="1800">
              <a:latin typeface="Arial Nova"/>
              <a:cs typeface="Calibri" panose="020F0502020204030204"/>
            </a:endParaRPr>
          </a:p>
          <a:p>
            <a:pPr marL="342900" indent="-342900">
              <a:buAutoNum type="arabicPeriod"/>
            </a:pPr>
            <a:r>
              <a:rPr lang="en-GB" sz="1800">
                <a:latin typeface="Arial Nova"/>
              </a:rPr>
              <a:t>The burden lies with your client </a:t>
            </a:r>
            <a:endParaRPr lang="en-GB" sz="1800">
              <a:latin typeface="Arial Nova"/>
              <a:cs typeface="Calibri" panose="020F0502020204030204"/>
            </a:endParaRPr>
          </a:p>
          <a:p>
            <a:pPr marL="342900" indent="-342900">
              <a:buAutoNum type="arabicPeriod"/>
            </a:pPr>
            <a:r>
              <a:rPr lang="en-GB" sz="1800">
                <a:latin typeface="Arial Nova"/>
              </a:rPr>
              <a:t>The standard of proof: balance of probabilities </a:t>
            </a:r>
            <a:endParaRPr lang="en-GB" sz="1800">
              <a:latin typeface="Arial Nova"/>
              <a:cs typeface="Calibri"/>
            </a:endParaRPr>
          </a:p>
          <a:p>
            <a:pPr marL="342900" indent="-342900">
              <a:buAutoNum type="arabicPeriod"/>
            </a:pPr>
            <a:r>
              <a:rPr lang="en-GB" sz="1800">
                <a:latin typeface="Arial Nova"/>
              </a:rPr>
              <a:t>Partial fee waivers for a single applicant are not possible </a:t>
            </a:r>
            <a:endParaRPr lang="en-GB" sz="1800">
              <a:latin typeface="Arial Nova"/>
              <a:cs typeface="Calibri" panose="020F0502020204030204"/>
            </a:endParaRPr>
          </a:p>
          <a:p>
            <a:pPr marL="342900" indent="-342900">
              <a:buAutoNum type="arabicPeriod"/>
            </a:pPr>
            <a:r>
              <a:rPr lang="en-GB" sz="1800">
                <a:latin typeface="Arial Nova"/>
              </a:rPr>
              <a:t>Multiple applicants require separate fee waivers </a:t>
            </a:r>
            <a:endParaRPr lang="en-GB" sz="1800">
              <a:latin typeface="Arial Nova"/>
              <a:cs typeface="Calibri" panose="020F0502020204030204"/>
            </a:endParaRPr>
          </a:p>
          <a:p>
            <a:pPr marL="342900" indent="-342900">
              <a:buAutoNum type="arabicPeriod"/>
            </a:pPr>
            <a:r>
              <a:rPr lang="en-GB" sz="1800">
                <a:latin typeface="Arial Nova"/>
              </a:rPr>
              <a:t>Part payment (of a full fee) maybe possible if the finances suggest </a:t>
            </a:r>
            <a:endParaRPr lang="en-GB" sz="1800">
              <a:latin typeface="Arial Nova"/>
              <a:cs typeface="Calibri" panose="020F0502020204030204"/>
            </a:endParaRPr>
          </a:p>
          <a:p>
            <a:pPr marL="342900" indent="-342900">
              <a:buAutoNum type="arabicPeriod"/>
            </a:pPr>
            <a:r>
              <a:rPr lang="en-GB" sz="1800">
                <a:latin typeface="Arial Nova"/>
              </a:rPr>
              <a:t>The HO may do credit checks – you may want to consider performing one with your client’s permission</a:t>
            </a:r>
            <a:endParaRPr lang="en-GB" sz="1800">
              <a:latin typeface="Arial Nova"/>
              <a:cs typeface="Calibri" panose="020F0502020204030204"/>
            </a:endParaRPr>
          </a:p>
          <a:p>
            <a:pPr marL="342900" indent="-342900">
              <a:buAutoNum type="arabicPeriod"/>
            </a:pPr>
            <a:r>
              <a:rPr lang="en-GB" sz="1800">
                <a:latin typeface="Arial Nova"/>
              </a:rPr>
              <a:t>There is ‘evidential flexibility’  </a:t>
            </a:r>
          </a:p>
          <a:p>
            <a:pPr marL="342900" indent="-342900">
              <a:buAutoNum type="arabicPeriod"/>
            </a:pPr>
            <a:r>
              <a:rPr lang="en-GB" sz="1800">
                <a:latin typeface="Arial Nova"/>
              </a:rPr>
              <a:t>Best Interests</a:t>
            </a:r>
          </a:p>
          <a:p>
            <a:pPr marL="0" indent="0">
              <a:buNone/>
            </a:pPr>
            <a:endParaRPr lang="en-GB" sz="1800">
              <a:latin typeface="Arial Nova"/>
              <a:ea typeface="+mn-lt"/>
              <a:cs typeface="+mn-lt"/>
            </a:endParaRPr>
          </a:p>
        </p:txBody>
      </p:sp>
      <p:sp>
        <p:nvSpPr>
          <p:cNvPr id="9" name="TextBox 8">
            <a:extLst>
              <a:ext uri="{FF2B5EF4-FFF2-40B4-BE49-F238E27FC236}">
                <a16:creationId xmlns:a16="http://schemas.microsoft.com/office/drawing/2014/main" id="{DA8398E1-875A-B88B-EB07-6267B50472A3}"/>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11" name="Picture 10" descr="Logo&#10;&#10;Description automatically generated">
            <a:extLst>
              <a:ext uri="{FF2B5EF4-FFF2-40B4-BE49-F238E27FC236}">
                <a16:creationId xmlns:a16="http://schemas.microsoft.com/office/drawing/2014/main" id="{25DF7DE2-1281-0AB9-3F91-CF0A483BFEF0}"/>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5" name="TextBox 14">
            <a:extLst>
              <a:ext uri="{FF2B5EF4-FFF2-40B4-BE49-F238E27FC236}">
                <a16:creationId xmlns:a16="http://schemas.microsoft.com/office/drawing/2014/main" id="{34A44CFA-4018-18A8-A8D8-E1DA3F1118DD}"/>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7" name="Title 1">
            <a:extLst>
              <a:ext uri="{FF2B5EF4-FFF2-40B4-BE49-F238E27FC236}">
                <a16:creationId xmlns:a16="http://schemas.microsoft.com/office/drawing/2014/main" id="{0CC72D70-5A09-038C-E2CA-70E8FAEDF59B}"/>
              </a:ext>
            </a:extLst>
          </p:cNvPr>
          <p:cNvSpPr txBox="1">
            <a:spLocks/>
          </p:cNvSpPr>
          <p:nvPr/>
        </p:nvSpPr>
        <p:spPr>
          <a:xfrm>
            <a:off x="150229" y="2766961"/>
            <a:ext cx="2492224" cy="1323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rPr>
              <a:t>Evidencing the Application </a:t>
            </a:r>
            <a:endParaRPr lang="en-US" sz="2800">
              <a:solidFill>
                <a:schemeClr val="bg1"/>
              </a:solidFill>
              <a:latin typeface="Calibri Light" panose="020F0302020204030204"/>
              <a:cs typeface="Calibri Light"/>
            </a:endParaRPr>
          </a:p>
          <a:p>
            <a:r>
              <a:rPr lang="en-GB" sz="2800" b="1">
                <a:solidFill>
                  <a:schemeClr val="bg1"/>
                </a:solidFill>
                <a:latin typeface="Arial Nova"/>
              </a:rPr>
              <a:t>– Practical Issues</a:t>
            </a:r>
            <a:endParaRPr lang="en-US" sz="2800">
              <a:solidFill>
                <a:schemeClr val="bg1"/>
              </a:solidFill>
              <a:cs typeface="Calibri Light"/>
            </a:endParaRPr>
          </a:p>
        </p:txBody>
      </p:sp>
    </p:spTree>
    <p:extLst>
      <p:ext uri="{BB962C8B-B14F-4D97-AF65-F5344CB8AC3E}">
        <p14:creationId xmlns:p14="http://schemas.microsoft.com/office/powerpoint/2010/main" val="315425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836A17-5F0E-8CA6-6344-655703CDBF1A}"/>
              </a:ext>
            </a:extLst>
          </p:cNvPr>
          <p:cNvSpPr/>
          <p:nvPr/>
        </p:nvSpPr>
        <p:spPr>
          <a:xfrm>
            <a:off x="-3628" y="2420"/>
            <a:ext cx="9150046" cy="6845903"/>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B6CB345-1746-98DA-C6B3-86C2FDCEFF25}"/>
              </a:ext>
            </a:extLst>
          </p:cNvPr>
          <p:cNvSpPr>
            <a:spLocks noGrp="1"/>
          </p:cNvSpPr>
          <p:nvPr>
            <p:ph type="title"/>
          </p:nvPr>
        </p:nvSpPr>
        <p:spPr>
          <a:xfrm>
            <a:off x="714603" y="4237642"/>
            <a:ext cx="7886700" cy="1461786"/>
          </a:xfrm>
        </p:spPr>
        <p:txBody>
          <a:bodyPr>
            <a:normAutofit fontScale="90000"/>
          </a:bodyPr>
          <a:lstStyle/>
          <a:p>
            <a:r>
              <a:rPr lang="en-GB" sz="4000" b="1">
                <a:solidFill>
                  <a:schemeClr val="bg1"/>
                </a:solidFill>
                <a:latin typeface="Arial Nova"/>
                <a:ea typeface="+mj-lt"/>
                <a:cs typeface="+mj-lt"/>
              </a:rPr>
              <a:t>1.  </a:t>
            </a:r>
            <a:br>
              <a:rPr lang="en-GB" sz="4000" b="1">
                <a:solidFill>
                  <a:schemeClr val="bg1"/>
                </a:solidFill>
                <a:latin typeface="Arial Nova"/>
                <a:ea typeface="+mj-lt"/>
                <a:cs typeface="+mj-lt"/>
              </a:rPr>
            </a:br>
            <a:r>
              <a:rPr lang="en-GB" sz="4000" b="1">
                <a:solidFill>
                  <a:schemeClr val="bg1"/>
                </a:solidFill>
                <a:latin typeface="Arial Nova"/>
                <a:ea typeface="+mj-lt"/>
                <a:cs typeface="+mj-lt"/>
              </a:rPr>
              <a:t>A client's experience of the fee waiver</a:t>
            </a:r>
            <a:endParaRPr lang="en-US" b="1">
              <a:solidFill>
                <a:schemeClr val="bg1"/>
              </a:solidFill>
              <a:latin typeface="Arial Nova"/>
              <a:cs typeface="Calibri Light"/>
            </a:endParaRPr>
          </a:p>
          <a:p>
            <a:endParaRPr lang="en-GB">
              <a:solidFill>
                <a:schemeClr val="bg1"/>
              </a:solidFill>
              <a:cs typeface="Calibri Light"/>
            </a:endParaRPr>
          </a:p>
        </p:txBody>
      </p:sp>
      <p:sp>
        <p:nvSpPr>
          <p:cNvPr id="5" name="Text Placeholder 4">
            <a:extLst>
              <a:ext uri="{FF2B5EF4-FFF2-40B4-BE49-F238E27FC236}">
                <a16:creationId xmlns:a16="http://schemas.microsoft.com/office/drawing/2014/main" id="{B1D2BEE9-839A-26C0-989E-919E91E1DE8C}"/>
              </a:ext>
            </a:extLst>
          </p:cNvPr>
          <p:cNvSpPr>
            <a:spLocks noGrp="1"/>
          </p:cNvSpPr>
          <p:nvPr>
            <p:ph type="body" idx="1"/>
          </p:nvPr>
        </p:nvSpPr>
        <p:spPr>
          <a:xfrm>
            <a:off x="1195506" y="5262010"/>
            <a:ext cx="7167638" cy="1325638"/>
          </a:xfrm>
        </p:spPr>
        <p:txBody>
          <a:bodyPr vert="horz" lIns="91440" tIns="45720" rIns="91440" bIns="45720" rtlCol="0" anchor="t">
            <a:normAutofit/>
          </a:bodyPr>
          <a:lstStyle/>
          <a:p>
            <a:r>
              <a:rPr lang="en-GB" sz="1800" i="1">
                <a:solidFill>
                  <a:schemeClr val="bg1"/>
                </a:solidFill>
                <a:latin typeface="Arial Nova"/>
                <a:ea typeface="+mn-lt"/>
                <a:cs typeface="+mn-lt"/>
              </a:rPr>
              <a:t>Q and A with a </a:t>
            </a:r>
            <a:r>
              <a:rPr lang="en-GB" sz="1800" i="1" err="1">
                <a:solidFill>
                  <a:schemeClr val="bg1"/>
                </a:solidFill>
                <a:latin typeface="Arial Nova"/>
                <a:ea typeface="+mn-lt"/>
                <a:cs typeface="+mn-lt"/>
              </a:rPr>
              <a:t>KiND</a:t>
            </a:r>
            <a:r>
              <a:rPr lang="en-GB" sz="1800" i="1">
                <a:solidFill>
                  <a:schemeClr val="bg1"/>
                </a:solidFill>
                <a:latin typeface="Arial Nova"/>
                <a:ea typeface="+mn-lt"/>
                <a:cs typeface="+mn-lt"/>
              </a:rPr>
              <a:t> client and Sumita Gupta, Islington Law Centre, KIND Supervising Solicitor</a:t>
            </a:r>
            <a:endParaRPr lang="en-US" sz="1800" i="1">
              <a:solidFill>
                <a:schemeClr val="bg1"/>
              </a:solidFill>
              <a:latin typeface="Arial Nova"/>
            </a:endParaRPr>
          </a:p>
        </p:txBody>
      </p:sp>
    </p:spTree>
    <p:extLst>
      <p:ext uri="{BB962C8B-B14F-4D97-AF65-F5344CB8AC3E}">
        <p14:creationId xmlns:p14="http://schemas.microsoft.com/office/powerpoint/2010/main" val="1719614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DE49D6-3185-D873-553D-17B7D4EB96FC}"/>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255DC47D-2364-9B1D-CF9A-6455C836750C}"/>
              </a:ext>
            </a:extLst>
          </p:cNvPr>
          <p:cNvSpPr>
            <a:spLocks noGrp="1"/>
          </p:cNvSpPr>
          <p:nvPr>
            <p:ph sz="half" idx="2"/>
          </p:nvPr>
        </p:nvSpPr>
        <p:spPr>
          <a:xfrm>
            <a:off x="3463363" y="1601601"/>
            <a:ext cx="4565468" cy="3653630"/>
          </a:xfrm>
        </p:spPr>
        <p:txBody>
          <a:bodyPr vert="horz" lIns="91440" tIns="45720" rIns="91440" bIns="45720" rtlCol="0" anchor="t">
            <a:noAutofit/>
          </a:bodyPr>
          <a:lstStyle/>
          <a:p>
            <a:endParaRPr lang="en-GB" sz="1600"/>
          </a:p>
          <a:p>
            <a:pPr marL="0" indent="0">
              <a:buNone/>
            </a:pPr>
            <a:r>
              <a:rPr lang="en-GB" sz="1800" b="1">
                <a:latin typeface="Arial Nova"/>
                <a:cs typeface="Calibri" panose="020F0502020204030204"/>
              </a:rPr>
              <a:t>Income</a:t>
            </a:r>
          </a:p>
          <a:p>
            <a:pPr marL="342900" indent="-342900">
              <a:buAutoNum type="arabicPeriod"/>
            </a:pPr>
            <a:r>
              <a:rPr lang="en-GB" sz="1800">
                <a:latin typeface="Arial Nova"/>
              </a:rPr>
              <a:t>Who is responsible for the child? </a:t>
            </a:r>
            <a:endParaRPr lang="en-GB" sz="1800">
              <a:latin typeface="Arial Nova"/>
              <a:cs typeface="Calibri" panose="020F0502020204030204"/>
            </a:endParaRPr>
          </a:p>
          <a:p>
            <a:pPr marL="342900" indent="-342900">
              <a:buAutoNum type="arabicPeriod"/>
            </a:pPr>
            <a:r>
              <a:rPr lang="en-GB" sz="1800">
                <a:latin typeface="Arial Nova"/>
              </a:rPr>
              <a:t>Employment (check no of jobs, zero hours etc)</a:t>
            </a:r>
            <a:endParaRPr lang="en-GB" sz="1800">
              <a:latin typeface="Arial Nova"/>
              <a:cs typeface="Calibri"/>
            </a:endParaRPr>
          </a:p>
          <a:p>
            <a:pPr marL="342900" indent="-342900">
              <a:buAutoNum type="arabicPeriod"/>
            </a:pPr>
            <a:r>
              <a:rPr lang="en-GB" sz="1800">
                <a:latin typeface="Arial Nova"/>
              </a:rPr>
              <a:t>Public Funds </a:t>
            </a:r>
            <a:endParaRPr lang="en-GB" sz="1800">
              <a:latin typeface="Arial Nova"/>
              <a:cs typeface="Calibri" panose="020F0502020204030204"/>
            </a:endParaRPr>
          </a:p>
          <a:p>
            <a:pPr marL="342900" indent="-342900">
              <a:buAutoNum type="arabicPeriod"/>
            </a:pPr>
            <a:r>
              <a:rPr lang="en-GB" sz="1800">
                <a:latin typeface="Arial Nova"/>
              </a:rPr>
              <a:t>Support from friends </a:t>
            </a:r>
            <a:endParaRPr lang="en-GB" sz="1800">
              <a:latin typeface="Arial Nova"/>
              <a:cs typeface="Calibri"/>
            </a:endParaRPr>
          </a:p>
          <a:p>
            <a:pPr marL="342900" indent="-342900">
              <a:buAutoNum type="arabicPeriod"/>
            </a:pPr>
            <a:r>
              <a:rPr lang="en-GB" sz="1800">
                <a:latin typeface="Arial Nova"/>
              </a:rPr>
              <a:t>Charities </a:t>
            </a:r>
            <a:endParaRPr lang="en-GB" sz="1800">
              <a:latin typeface="Arial Nova"/>
              <a:cs typeface="Calibri"/>
            </a:endParaRPr>
          </a:p>
          <a:p>
            <a:pPr marL="0" indent="0">
              <a:buNone/>
            </a:pPr>
            <a:endParaRPr lang="en-GB"/>
          </a:p>
        </p:txBody>
      </p:sp>
      <p:sp>
        <p:nvSpPr>
          <p:cNvPr id="9" name="TextBox 8">
            <a:extLst>
              <a:ext uri="{FF2B5EF4-FFF2-40B4-BE49-F238E27FC236}">
                <a16:creationId xmlns:a16="http://schemas.microsoft.com/office/drawing/2014/main" id="{E480BC7E-E7E3-38D7-058D-952D1C98F7A6}"/>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11" name="Picture 10" descr="Logo&#10;&#10;Description automatically generated">
            <a:extLst>
              <a:ext uri="{FF2B5EF4-FFF2-40B4-BE49-F238E27FC236}">
                <a16:creationId xmlns:a16="http://schemas.microsoft.com/office/drawing/2014/main" id="{83A39756-5551-7585-F978-39E40DC97E6B}"/>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7" name="TextBox 16">
            <a:extLst>
              <a:ext uri="{FF2B5EF4-FFF2-40B4-BE49-F238E27FC236}">
                <a16:creationId xmlns:a16="http://schemas.microsoft.com/office/drawing/2014/main" id="{375FA1D7-0047-1A38-7816-FA9C9DB842FA}"/>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9" name="Title 1">
            <a:extLst>
              <a:ext uri="{FF2B5EF4-FFF2-40B4-BE49-F238E27FC236}">
                <a16:creationId xmlns:a16="http://schemas.microsoft.com/office/drawing/2014/main" id="{C6C7F821-755A-DA16-63E8-067C8F573FCD}"/>
              </a:ext>
            </a:extLst>
          </p:cNvPr>
          <p:cNvSpPr txBox="1">
            <a:spLocks/>
          </p:cNvSpPr>
          <p:nvPr/>
        </p:nvSpPr>
        <p:spPr>
          <a:xfrm>
            <a:off x="234896" y="2543199"/>
            <a:ext cx="1996320" cy="17590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rPr>
              <a:t>The Home Office Approach to Essential Living Needs</a:t>
            </a:r>
          </a:p>
        </p:txBody>
      </p:sp>
    </p:spTree>
    <p:extLst>
      <p:ext uri="{BB962C8B-B14F-4D97-AF65-F5344CB8AC3E}">
        <p14:creationId xmlns:p14="http://schemas.microsoft.com/office/powerpoint/2010/main" val="259345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0256B4-7514-ADDD-873E-5CAD7E26915D}"/>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4005E94A-B4A9-C65C-76B7-E417A94F5FED}"/>
              </a:ext>
            </a:extLst>
          </p:cNvPr>
          <p:cNvSpPr>
            <a:spLocks noGrp="1"/>
          </p:cNvSpPr>
          <p:nvPr>
            <p:ph sz="quarter" idx="4"/>
          </p:nvPr>
        </p:nvSpPr>
        <p:spPr>
          <a:xfrm>
            <a:off x="2652562" y="1008934"/>
            <a:ext cx="3422854" cy="2898655"/>
          </a:xfrm>
        </p:spPr>
        <p:txBody>
          <a:bodyPr vert="horz" lIns="91440" tIns="45720" rIns="91440" bIns="45720" rtlCol="0" anchor="t">
            <a:noAutofit/>
          </a:bodyPr>
          <a:lstStyle/>
          <a:p>
            <a:endParaRPr lang="en-GB" sz="1400"/>
          </a:p>
          <a:p>
            <a:pPr marL="0" indent="0">
              <a:buNone/>
            </a:pPr>
            <a:r>
              <a:rPr lang="en-GB" sz="1800" b="1">
                <a:latin typeface="Arial Nova"/>
                <a:ea typeface="+mn-lt"/>
                <a:cs typeface="+mn-lt"/>
              </a:rPr>
              <a:t>Expenditure “Accommodation and essential living needs”: </a:t>
            </a:r>
            <a:endParaRPr lang="en-GB" sz="1800" b="1">
              <a:latin typeface="Arial Nova"/>
              <a:cs typeface="Calibri" panose="020F0502020204030204"/>
            </a:endParaRPr>
          </a:p>
          <a:p>
            <a:r>
              <a:rPr lang="en-GB" sz="1800">
                <a:latin typeface="Arial Nova"/>
              </a:rPr>
              <a:t>Housing accommodation </a:t>
            </a:r>
          </a:p>
          <a:p>
            <a:r>
              <a:rPr lang="en-GB" sz="1800">
                <a:latin typeface="Arial Nova"/>
              </a:rPr>
              <a:t>Utility bills (Council tax!)</a:t>
            </a:r>
            <a:endParaRPr lang="en-GB" sz="1800">
              <a:latin typeface="Arial Nova"/>
              <a:cs typeface="Calibri"/>
            </a:endParaRPr>
          </a:p>
          <a:p>
            <a:r>
              <a:rPr lang="en-GB" sz="1800">
                <a:latin typeface="Arial Nova"/>
              </a:rPr>
              <a:t>Food and groceries</a:t>
            </a:r>
            <a:endParaRPr lang="en-GB" sz="1800">
              <a:latin typeface="Arial Nova"/>
              <a:cs typeface="Calibri"/>
            </a:endParaRPr>
          </a:p>
          <a:p>
            <a:r>
              <a:rPr lang="en-GB" sz="1800">
                <a:latin typeface="Arial Nova"/>
              </a:rPr>
              <a:t>Household cleaning items </a:t>
            </a:r>
          </a:p>
          <a:p>
            <a:r>
              <a:rPr lang="en-GB" sz="1800">
                <a:latin typeface="Arial Nova"/>
              </a:rPr>
              <a:t>Toiletries </a:t>
            </a:r>
          </a:p>
          <a:p>
            <a:r>
              <a:rPr lang="en-GB" sz="1800">
                <a:latin typeface="Arial Nova"/>
              </a:rPr>
              <a:t>Clothing </a:t>
            </a:r>
            <a:endParaRPr lang="en-GB" sz="1800">
              <a:latin typeface="Arial Nova"/>
              <a:cs typeface="Calibri"/>
            </a:endParaRPr>
          </a:p>
          <a:p>
            <a:r>
              <a:rPr lang="en-GB" sz="1800">
                <a:latin typeface="Arial Nova"/>
              </a:rPr>
              <a:t>Non-prescription medication </a:t>
            </a:r>
            <a:endParaRPr lang="en-GB" sz="1800">
              <a:latin typeface="Arial Nova"/>
              <a:cs typeface="Calibri"/>
            </a:endParaRPr>
          </a:p>
          <a:p>
            <a:r>
              <a:rPr lang="en-GB" sz="1800">
                <a:latin typeface="Arial Nova"/>
              </a:rPr>
              <a:t>Could include: travel and communication to maintain relationships and reasonable level of social, cultural and religious life</a:t>
            </a:r>
            <a:endParaRPr lang="en-GB" sz="1800">
              <a:latin typeface="Arial Nova"/>
              <a:cs typeface="Calibri"/>
            </a:endParaRPr>
          </a:p>
          <a:p>
            <a:endParaRPr lang="en-GB">
              <a:cs typeface="Calibri"/>
            </a:endParaRPr>
          </a:p>
        </p:txBody>
      </p:sp>
      <p:sp>
        <p:nvSpPr>
          <p:cNvPr id="9" name="TextBox 8">
            <a:extLst>
              <a:ext uri="{FF2B5EF4-FFF2-40B4-BE49-F238E27FC236}">
                <a16:creationId xmlns:a16="http://schemas.microsoft.com/office/drawing/2014/main" id="{E480BC7E-E7E3-38D7-058D-952D1C98F7A6}"/>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11" name="Picture 10" descr="Logo&#10;&#10;Description automatically generated">
            <a:extLst>
              <a:ext uri="{FF2B5EF4-FFF2-40B4-BE49-F238E27FC236}">
                <a16:creationId xmlns:a16="http://schemas.microsoft.com/office/drawing/2014/main" id="{83A39756-5551-7585-F978-39E40DC97E6B}"/>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7" name="TextBox 16">
            <a:extLst>
              <a:ext uri="{FF2B5EF4-FFF2-40B4-BE49-F238E27FC236}">
                <a16:creationId xmlns:a16="http://schemas.microsoft.com/office/drawing/2014/main" id="{375FA1D7-0047-1A38-7816-FA9C9DB842FA}"/>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9" name="Title 1">
            <a:extLst>
              <a:ext uri="{FF2B5EF4-FFF2-40B4-BE49-F238E27FC236}">
                <a16:creationId xmlns:a16="http://schemas.microsoft.com/office/drawing/2014/main" id="{C6C7F821-755A-DA16-63E8-067C8F573FCD}"/>
              </a:ext>
            </a:extLst>
          </p:cNvPr>
          <p:cNvSpPr txBox="1">
            <a:spLocks/>
          </p:cNvSpPr>
          <p:nvPr/>
        </p:nvSpPr>
        <p:spPr>
          <a:xfrm>
            <a:off x="240944" y="1750961"/>
            <a:ext cx="2044700" cy="3355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rPr>
              <a:t>The Home Office Approach to Essential Living Needs</a:t>
            </a:r>
          </a:p>
        </p:txBody>
      </p:sp>
      <p:sp>
        <p:nvSpPr>
          <p:cNvPr id="5" name="TextBox 4">
            <a:extLst>
              <a:ext uri="{FF2B5EF4-FFF2-40B4-BE49-F238E27FC236}">
                <a16:creationId xmlns:a16="http://schemas.microsoft.com/office/drawing/2014/main" id="{9E35DB03-85FF-1B0D-9C72-929A2D46FBBC}"/>
              </a:ext>
            </a:extLst>
          </p:cNvPr>
          <p:cNvSpPr txBox="1"/>
          <p:nvPr/>
        </p:nvSpPr>
        <p:spPr>
          <a:xfrm>
            <a:off x="6296782" y="1748970"/>
            <a:ext cx="264643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accent2"/>
                </a:solidFill>
                <a:cs typeface="Segoe UI"/>
              </a:rPr>
              <a:t>Your client may have other items of regular expenditure which are not considered “essential” but which are necessary: children’s extra – curricular interests, support for friends and family members.</a:t>
            </a:r>
            <a:r>
              <a:rPr lang="en-US">
                <a:solidFill>
                  <a:schemeClr val="accent2"/>
                </a:solidFill>
                <a:cs typeface="Segoe UI"/>
              </a:rPr>
              <a:t>​</a:t>
            </a:r>
            <a:endParaRPr lang="en-US">
              <a:solidFill>
                <a:schemeClr val="accent2"/>
              </a:solidFill>
              <a:cs typeface="Calibri" panose="020F0502020204030204"/>
            </a:endParaRPr>
          </a:p>
          <a:p>
            <a:r>
              <a:rPr lang="en-GB">
                <a:solidFill>
                  <a:schemeClr val="accent2"/>
                </a:solidFill>
                <a:cs typeface="Segoe UI"/>
              </a:rPr>
              <a:t>The Home Office will ask whether the spending is ‘reasonable’ or ‘excessive’ (page 14)</a:t>
            </a:r>
          </a:p>
        </p:txBody>
      </p:sp>
    </p:spTree>
    <p:extLst>
      <p:ext uri="{BB962C8B-B14F-4D97-AF65-F5344CB8AC3E}">
        <p14:creationId xmlns:p14="http://schemas.microsoft.com/office/powerpoint/2010/main" val="2052019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A2DD09-5C0B-E94C-7E58-EB3AD5009DFA}"/>
              </a:ext>
            </a:extLst>
          </p:cNvPr>
          <p:cNvPicPr>
            <a:picLocks noChangeAspect="1"/>
          </p:cNvPicPr>
          <p:nvPr/>
        </p:nvPicPr>
        <p:blipFill>
          <a:blip r:embed="rId2"/>
          <a:stretch>
            <a:fillRect/>
          </a:stretch>
        </p:blipFill>
        <p:spPr>
          <a:xfrm>
            <a:off x="2869425" y="966700"/>
            <a:ext cx="4800196" cy="5031250"/>
          </a:xfrm>
          <a:prstGeom prst="rect">
            <a:avLst/>
          </a:prstGeom>
        </p:spPr>
      </p:pic>
      <p:sp>
        <p:nvSpPr>
          <p:cNvPr id="4" name="TextBox 3">
            <a:extLst>
              <a:ext uri="{FF2B5EF4-FFF2-40B4-BE49-F238E27FC236}">
                <a16:creationId xmlns:a16="http://schemas.microsoft.com/office/drawing/2014/main" id="{4A02AE9C-BABC-91DD-61BE-0A5525683D05}"/>
              </a:ext>
            </a:extLst>
          </p:cNvPr>
          <p:cNvSpPr txBox="1"/>
          <p:nvPr/>
        </p:nvSpPr>
        <p:spPr>
          <a:xfrm>
            <a:off x="918298" y="2032037"/>
            <a:ext cx="1369690" cy="2585323"/>
          </a:xfrm>
          <a:prstGeom prst="rect">
            <a:avLst/>
          </a:prstGeom>
          <a:noFill/>
        </p:spPr>
        <p:txBody>
          <a:bodyPr wrap="square" lIns="91440" tIns="45720" rIns="91440" bIns="45720" rtlCol="0" anchor="t">
            <a:spAutoFit/>
          </a:bodyPr>
          <a:lstStyle/>
          <a:p>
            <a:r>
              <a:rPr lang="en-GB" b="1">
                <a:solidFill>
                  <a:schemeClr val="accent2"/>
                </a:solidFill>
                <a:latin typeface="Arial Nova"/>
              </a:rPr>
              <a:t>Page 40 of the fee waiver paper form seeks a break down of outgoings</a:t>
            </a:r>
            <a:r>
              <a:rPr lang="en-GB" b="1">
                <a:solidFill>
                  <a:srgbClr val="E76E34"/>
                </a:solidFill>
                <a:latin typeface="Arial Nova"/>
              </a:rPr>
              <a:t>:</a:t>
            </a:r>
            <a:r>
              <a:rPr lang="en-GB" b="1">
                <a:latin typeface="Arial Nova"/>
              </a:rPr>
              <a:t> </a:t>
            </a:r>
            <a:endParaRPr lang="en-GB" b="1"/>
          </a:p>
        </p:txBody>
      </p:sp>
      <p:sp>
        <p:nvSpPr>
          <p:cNvPr id="5" name="TextBox 4">
            <a:extLst>
              <a:ext uri="{FF2B5EF4-FFF2-40B4-BE49-F238E27FC236}">
                <a16:creationId xmlns:a16="http://schemas.microsoft.com/office/drawing/2014/main" id="{F9F1B49C-9845-BE1D-596B-D2E0798E731F}"/>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latin typeface="Arial Nova"/>
              </a:rPr>
              <a:t>________</a:t>
            </a:r>
          </a:p>
          <a:p>
            <a:r>
              <a:rPr lang="en-GB" sz="1400" i="1">
                <a:latin typeface="Arial Nova"/>
              </a:rPr>
              <a:t>September 2022</a:t>
            </a:r>
            <a:endParaRPr lang="en-GB" sz="1400" i="1">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DB919A11-D313-1BDE-7C14-324098B349AB}"/>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1" name="TextBox 10">
            <a:extLst>
              <a:ext uri="{FF2B5EF4-FFF2-40B4-BE49-F238E27FC236}">
                <a16:creationId xmlns:a16="http://schemas.microsoft.com/office/drawing/2014/main" id="{540FB745-4816-D67C-00F1-E198B05AFE12}"/>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Tree>
    <p:extLst>
      <p:ext uri="{BB962C8B-B14F-4D97-AF65-F5344CB8AC3E}">
        <p14:creationId xmlns:p14="http://schemas.microsoft.com/office/powerpoint/2010/main" val="1422777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1B3436C-39C7-C768-74F9-70A0E9F8A66A}"/>
              </a:ext>
            </a:extLst>
          </p:cNvPr>
          <p:cNvGraphicFramePr>
            <a:graphicFrameLocks noGrp="1"/>
          </p:cNvGraphicFramePr>
          <p:nvPr>
            <p:extLst>
              <p:ext uri="{D42A27DB-BD31-4B8C-83A1-F6EECF244321}">
                <p14:modId xmlns:p14="http://schemas.microsoft.com/office/powerpoint/2010/main" val="2060529111"/>
              </p:ext>
            </p:extLst>
          </p:nvPr>
        </p:nvGraphicFramePr>
        <p:xfrm>
          <a:off x="719853" y="880022"/>
          <a:ext cx="7727100" cy="2478285"/>
        </p:xfrm>
        <a:graphic>
          <a:graphicData uri="http://schemas.openxmlformats.org/drawingml/2006/table">
            <a:tbl>
              <a:tblPr firstRow="1" bandRow="1">
                <a:tableStyleId>{5C22544A-7EE6-4342-B048-85BDC9FD1C3A}</a:tableStyleId>
              </a:tblPr>
              <a:tblGrid>
                <a:gridCol w="1545419">
                  <a:extLst>
                    <a:ext uri="{9D8B030D-6E8A-4147-A177-3AD203B41FA5}">
                      <a16:colId xmlns:a16="http://schemas.microsoft.com/office/drawing/2014/main" val="3421867539"/>
                    </a:ext>
                  </a:extLst>
                </a:gridCol>
                <a:gridCol w="1559864">
                  <a:extLst>
                    <a:ext uri="{9D8B030D-6E8A-4147-A177-3AD203B41FA5}">
                      <a16:colId xmlns:a16="http://schemas.microsoft.com/office/drawing/2014/main" val="4255283935"/>
                    </a:ext>
                  </a:extLst>
                </a:gridCol>
                <a:gridCol w="2165047">
                  <a:extLst>
                    <a:ext uri="{9D8B030D-6E8A-4147-A177-3AD203B41FA5}">
                      <a16:colId xmlns:a16="http://schemas.microsoft.com/office/drawing/2014/main" val="1613082965"/>
                    </a:ext>
                  </a:extLst>
                </a:gridCol>
                <a:gridCol w="911351">
                  <a:extLst>
                    <a:ext uri="{9D8B030D-6E8A-4147-A177-3AD203B41FA5}">
                      <a16:colId xmlns:a16="http://schemas.microsoft.com/office/drawing/2014/main" val="964182995"/>
                    </a:ext>
                  </a:extLst>
                </a:gridCol>
                <a:gridCol w="1545419">
                  <a:extLst>
                    <a:ext uri="{9D8B030D-6E8A-4147-A177-3AD203B41FA5}">
                      <a16:colId xmlns:a16="http://schemas.microsoft.com/office/drawing/2014/main" val="2338601299"/>
                    </a:ext>
                  </a:extLst>
                </a:gridCol>
              </a:tblGrid>
              <a:tr h="509209">
                <a:tc>
                  <a:txBody>
                    <a:bodyPr/>
                    <a:lstStyle/>
                    <a:p>
                      <a:r>
                        <a:rPr lang="en-GB" sz="1400">
                          <a:latin typeface="Arial Nova"/>
                        </a:rPr>
                        <a:t>Date </a:t>
                      </a:r>
                    </a:p>
                  </a:txBody>
                  <a:tcPr/>
                </a:tc>
                <a:tc>
                  <a:txBody>
                    <a:bodyPr/>
                    <a:lstStyle/>
                    <a:p>
                      <a:r>
                        <a:rPr lang="en-GB" sz="1400">
                          <a:latin typeface="Arial Nova"/>
                        </a:rPr>
                        <a:t>Income </a:t>
                      </a:r>
                    </a:p>
                  </a:txBody>
                  <a:tcPr/>
                </a:tc>
                <a:tc>
                  <a:txBody>
                    <a:bodyPr/>
                    <a:lstStyle/>
                    <a:p>
                      <a:r>
                        <a:rPr lang="en-GB" sz="1400">
                          <a:latin typeface="Arial Nova"/>
                        </a:rPr>
                        <a:t>Expenditure</a:t>
                      </a:r>
                    </a:p>
                  </a:txBody>
                  <a:tcPr/>
                </a:tc>
                <a:tc>
                  <a:txBody>
                    <a:bodyPr/>
                    <a:lstStyle/>
                    <a:p>
                      <a:r>
                        <a:rPr lang="en-GB" sz="1400">
                          <a:latin typeface="Arial Nova"/>
                        </a:rPr>
                        <a:t>Amount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Arial Nova"/>
                        </a:rPr>
                        <a:t>Receipts available? </a:t>
                      </a:r>
                    </a:p>
                  </a:txBody>
                  <a:tcPr/>
                </a:tc>
                <a:extLst>
                  <a:ext uri="{0D108BD9-81ED-4DB2-BD59-A6C34878D82A}">
                    <a16:rowId xmlns:a16="http://schemas.microsoft.com/office/drawing/2014/main" val="215244556"/>
                  </a:ext>
                </a:extLst>
              </a:tr>
              <a:tr h="299535">
                <a:tc>
                  <a:txBody>
                    <a:bodyPr/>
                    <a:lstStyle/>
                    <a:p>
                      <a:r>
                        <a:rPr lang="en-GB" sz="1400">
                          <a:latin typeface="Arial Nova"/>
                        </a:rPr>
                        <a:t>01.01.2022</a:t>
                      </a:r>
                    </a:p>
                  </a:txBody>
                  <a:tcPr/>
                </a:tc>
                <a:tc>
                  <a:txBody>
                    <a:bodyPr/>
                    <a:lstStyle/>
                    <a:p>
                      <a:r>
                        <a:rPr lang="en-GB" sz="1400">
                          <a:latin typeface="Arial Nova"/>
                        </a:rPr>
                        <a:t>Salary </a:t>
                      </a:r>
                    </a:p>
                  </a:txBody>
                  <a:tcPr/>
                </a:tc>
                <a:tc>
                  <a:txBody>
                    <a:bodyPr/>
                    <a:lstStyle/>
                    <a:p>
                      <a:endParaRPr lang="en-GB" sz="1400">
                        <a:latin typeface="Arial Nova"/>
                      </a:endParaRPr>
                    </a:p>
                  </a:txBody>
                  <a:tcPr/>
                </a:tc>
                <a:tc>
                  <a:txBody>
                    <a:bodyPr/>
                    <a:lstStyle/>
                    <a:p>
                      <a:r>
                        <a:rPr lang="en-GB" sz="1400">
                          <a:latin typeface="Arial Nova"/>
                        </a:rPr>
                        <a:t>£100</a:t>
                      </a:r>
                    </a:p>
                  </a:txBody>
                  <a:tcPr/>
                </a:tc>
                <a:tc>
                  <a:txBody>
                    <a:bodyPr/>
                    <a:lstStyle/>
                    <a:p>
                      <a:r>
                        <a:rPr lang="en-GB" sz="1400">
                          <a:latin typeface="Arial Nova"/>
                        </a:rPr>
                        <a:t>Yes </a:t>
                      </a:r>
                    </a:p>
                  </a:txBody>
                  <a:tcPr/>
                </a:tc>
                <a:extLst>
                  <a:ext uri="{0D108BD9-81ED-4DB2-BD59-A6C34878D82A}">
                    <a16:rowId xmlns:a16="http://schemas.microsoft.com/office/drawing/2014/main" val="1635466844"/>
                  </a:ext>
                </a:extLst>
              </a:tr>
              <a:tr h="299535">
                <a:tc>
                  <a:txBody>
                    <a:bodyPr/>
                    <a:lstStyle/>
                    <a:p>
                      <a:r>
                        <a:rPr lang="en-GB" sz="1400">
                          <a:latin typeface="Arial Nova"/>
                        </a:rPr>
                        <a:t>01.01.2022</a:t>
                      </a:r>
                    </a:p>
                  </a:txBody>
                  <a:tcPr/>
                </a:tc>
                <a:tc>
                  <a:txBody>
                    <a:bodyPr/>
                    <a:lstStyle/>
                    <a:p>
                      <a:endParaRPr lang="en-GB" sz="1400">
                        <a:latin typeface="Arial Nova"/>
                      </a:endParaRPr>
                    </a:p>
                  </a:txBody>
                  <a:tcPr/>
                </a:tc>
                <a:tc>
                  <a:txBody>
                    <a:bodyPr/>
                    <a:lstStyle/>
                    <a:p>
                      <a:r>
                        <a:rPr lang="en-GB" sz="1400">
                          <a:latin typeface="Arial Nova"/>
                        </a:rPr>
                        <a:t>Food (Cash at grocers )</a:t>
                      </a:r>
                    </a:p>
                  </a:txBody>
                  <a:tcPr/>
                </a:tc>
                <a:tc>
                  <a:txBody>
                    <a:bodyPr/>
                    <a:lstStyle/>
                    <a:p>
                      <a:r>
                        <a:rPr lang="en-GB" sz="1400">
                          <a:latin typeface="Arial Nova"/>
                        </a:rPr>
                        <a:t>£20.00</a:t>
                      </a:r>
                    </a:p>
                  </a:txBody>
                  <a:tcPr/>
                </a:tc>
                <a:tc>
                  <a:txBody>
                    <a:bodyPr/>
                    <a:lstStyle/>
                    <a:p>
                      <a:r>
                        <a:rPr lang="en-GB" sz="1400">
                          <a:latin typeface="Arial Nova"/>
                        </a:rPr>
                        <a:t>No </a:t>
                      </a:r>
                    </a:p>
                  </a:txBody>
                  <a:tcPr/>
                </a:tc>
                <a:extLst>
                  <a:ext uri="{0D108BD9-81ED-4DB2-BD59-A6C34878D82A}">
                    <a16:rowId xmlns:a16="http://schemas.microsoft.com/office/drawing/2014/main" val="758099689"/>
                  </a:ext>
                </a:extLst>
              </a:tr>
              <a:tr h="412598">
                <a:tc>
                  <a:txBody>
                    <a:bodyPr/>
                    <a:lstStyle/>
                    <a:p>
                      <a:r>
                        <a:rPr lang="en-GB" sz="1400">
                          <a:latin typeface="Arial Nova"/>
                        </a:rPr>
                        <a:t>05.01.2022</a:t>
                      </a:r>
                    </a:p>
                  </a:txBody>
                  <a:tcPr/>
                </a:tc>
                <a:tc>
                  <a:txBody>
                    <a:bodyPr/>
                    <a:lstStyle/>
                    <a:p>
                      <a:r>
                        <a:rPr lang="en-GB" sz="1400">
                          <a:latin typeface="Arial Nova"/>
                        </a:rPr>
                        <a:t>Universal Credit </a:t>
                      </a:r>
                    </a:p>
                  </a:txBody>
                  <a:tcPr/>
                </a:tc>
                <a:tc>
                  <a:txBody>
                    <a:bodyPr/>
                    <a:lstStyle/>
                    <a:p>
                      <a:endParaRPr lang="en-GB" sz="1400">
                        <a:latin typeface="Arial Nova"/>
                      </a:endParaRPr>
                    </a:p>
                  </a:txBody>
                  <a:tcPr/>
                </a:tc>
                <a:tc>
                  <a:txBody>
                    <a:bodyPr/>
                    <a:lstStyle/>
                    <a:p>
                      <a:r>
                        <a:rPr lang="en-GB" sz="1400">
                          <a:latin typeface="Arial Nova"/>
                        </a:rPr>
                        <a:t>£326.00</a:t>
                      </a:r>
                    </a:p>
                  </a:txBody>
                  <a:tcPr/>
                </a:tc>
                <a:tc>
                  <a:txBody>
                    <a:bodyPr/>
                    <a:lstStyle/>
                    <a:p>
                      <a:r>
                        <a:rPr lang="en-GB" sz="1400">
                          <a:latin typeface="Arial Nova"/>
                        </a:rPr>
                        <a:t>Yes </a:t>
                      </a:r>
                    </a:p>
                  </a:txBody>
                  <a:tcPr/>
                </a:tc>
                <a:extLst>
                  <a:ext uri="{0D108BD9-81ED-4DB2-BD59-A6C34878D82A}">
                    <a16:rowId xmlns:a16="http://schemas.microsoft.com/office/drawing/2014/main" val="2955961084"/>
                  </a:ext>
                </a:extLst>
              </a:tr>
              <a:tr h="299535">
                <a:tc>
                  <a:txBody>
                    <a:bodyPr/>
                    <a:lstStyle/>
                    <a:p>
                      <a:r>
                        <a:rPr lang="en-GB" sz="1400">
                          <a:latin typeface="Arial Nova"/>
                        </a:rPr>
                        <a:t>06.01.2022</a:t>
                      </a:r>
                    </a:p>
                  </a:txBody>
                  <a:tcPr/>
                </a:tc>
                <a:tc>
                  <a:txBody>
                    <a:bodyPr/>
                    <a:lstStyle/>
                    <a:p>
                      <a:endParaRPr lang="en-GB" sz="1400">
                        <a:latin typeface="Arial Nova"/>
                      </a:endParaRPr>
                    </a:p>
                  </a:txBody>
                  <a:tcPr/>
                </a:tc>
                <a:tc>
                  <a:txBody>
                    <a:bodyPr/>
                    <a:lstStyle/>
                    <a:p>
                      <a:r>
                        <a:rPr lang="en-GB" sz="1400">
                          <a:latin typeface="Arial Nova"/>
                        </a:rPr>
                        <a:t>Bus card</a:t>
                      </a:r>
                    </a:p>
                  </a:txBody>
                  <a:tcPr/>
                </a:tc>
                <a:tc>
                  <a:txBody>
                    <a:bodyPr/>
                    <a:lstStyle/>
                    <a:p>
                      <a:r>
                        <a:rPr lang="en-GB" sz="1400">
                          <a:latin typeface="Arial Nova"/>
                        </a:rPr>
                        <a:t>£11.00</a:t>
                      </a:r>
                    </a:p>
                  </a:txBody>
                  <a:tcPr/>
                </a:tc>
                <a:tc>
                  <a:txBody>
                    <a:bodyPr/>
                    <a:lstStyle/>
                    <a:p>
                      <a:r>
                        <a:rPr lang="en-GB" sz="1400">
                          <a:latin typeface="Arial Nova"/>
                        </a:rPr>
                        <a:t>Yes </a:t>
                      </a:r>
                    </a:p>
                  </a:txBody>
                  <a:tcPr/>
                </a:tc>
                <a:extLst>
                  <a:ext uri="{0D108BD9-81ED-4DB2-BD59-A6C34878D82A}">
                    <a16:rowId xmlns:a16="http://schemas.microsoft.com/office/drawing/2014/main" val="750217682"/>
                  </a:ext>
                </a:extLst>
              </a:tr>
              <a:tr h="328327">
                <a:tc>
                  <a:txBody>
                    <a:bodyPr/>
                    <a:lstStyle/>
                    <a:p>
                      <a:r>
                        <a:rPr lang="en-GB" sz="1400">
                          <a:latin typeface="Arial Nova"/>
                        </a:rPr>
                        <a:t>10.01.2022</a:t>
                      </a:r>
                    </a:p>
                  </a:txBody>
                  <a:tcPr/>
                </a:tc>
                <a:tc>
                  <a:txBody>
                    <a:bodyPr/>
                    <a:lstStyle/>
                    <a:p>
                      <a:endParaRPr lang="en-GB" sz="1400">
                        <a:latin typeface="Arial Nova"/>
                      </a:endParaRPr>
                    </a:p>
                  </a:txBody>
                  <a:tcPr/>
                </a:tc>
                <a:tc>
                  <a:txBody>
                    <a:bodyPr/>
                    <a:lstStyle/>
                    <a:p>
                      <a:r>
                        <a:rPr lang="en-GB" sz="1400">
                          <a:latin typeface="Arial Nova"/>
                        </a:rPr>
                        <a:t>Shoes for son</a:t>
                      </a:r>
                    </a:p>
                  </a:txBody>
                  <a:tcPr/>
                </a:tc>
                <a:tc>
                  <a:txBody>
                    <a:bodyPr/>
                    <a:lstStyle/>
                    <a:p>
                      <a:r>
                        <a:rPr lang="en-GB" sz="1400">
                          <a:latin typeface="Arial Nova"/>
                        </a:rPr>
                        <a:t>£30.00</a:t>
                      </a:r>
                    </a:p>
                  </a:txBody>
                  <a:tcPr/>
                </a:tc>
                <a:tc>
                  <a:txBody>
                    <a:bodyPr/>
                    <a:lstStyle/>
                    <a:p>
                      <a:r>
                        <a:rPr lang="en-GB" sz="1400">
                          <a:latin typeface="Arial Nova"/>
                        </a:rPr>
                        <a:t>Yes </a:t>
                      </a:r>
                    </a:p>
                  </a:txBody>
                  <a:tcPr/>
                </a:tc>
                <a:extLst>
                  <a:ext uri="{0D108BD9-81ED-4DB2-BD59-A6C34878D82A}">
                    <a16:rowId xmlns:a16="http://schemas.microsoft.com/office/drawing/2014/main" val="710417404"/>
                  </a:ext>
                </a:extLst>
              </a:tr>
              <a:tr h="299535">
                <a:tc>
                  <a:txBody>
                    <a:bodyPr/>
                    <a:lstStyle/>
                    <a:p>
                      <a:r>
                        <a:rPr lang="en-GB" sz="1400" b="1">
                          <a:latin typeface="Arial Nova"/>
                        </a:rPr>
                        <a:t>Totals for month</a:t>
                      </a:r>
                    </a:p>
                  </a:txBody>
                  <a:tcPr/>
                </a:tc>
                <a:tc>
                  <a:txBody>
                    <a:bodyPr/>
                    <a:lstStyle/>
                    <a:p>
                      <a:endParaRPr lang="en-GB" sz="1400">
                        <a:latin typeface="Arial Nova"/>
                      </a:endParaRPr>
                    </a:p>
                  </a:txBody>
                  <a:tcPr/>
                </a:tc>
                <a:tc>
                  <a:txBody>
                    <a:bodyPr/>
                    <a:lstStyle/>
                    <a:p>
                      <a:endParaRPr lang="en-GB" sz="1400">
                        <a:latin typeface="Arial Nova"/>
                      </a:endParaRPr>
                    </a:p>
                  </a:txBody>
                  <a:tcPr/>
                </a:tc>
                <a:tc>
                  <a:txBody>
                    <a:bodyPr/>
                    <a:lstStyle/>
                    <a:p>
                      <a:endParaRPr lang="en-GB" sz="1400">
                        <a:latin typeface="Arial Nova"/>
                      </a:endParaRPr>
                    </a:p>
                  </a:txBody>
                  <a:tcPr/>
                </a:tc>
                <a:tc>
                  <a:txBody>
                    <a:bodyPr/>
                    <a:lstStyle/>
                    <a:p>
                      <a:endParaRPr lang="en-GB" sz="1400">
                        <a:latin typeface="Arial Nova"/>
                      </a:endParaRPr>
                    </a:p>
                  </a:txBody>
                  <a:tcPr/>
                </a:tc>
                <a:extLst>
                  <a:ext uri="{0D108BD9-81ED-4DB2-BD59-A6C34878D82A}">
                    <a16:rowId xmlns:a16="http://schemas.microsoft.com/office/drawing/2014/main" val="1403131413"/>
                  </a:ext>
                </a:extLst>
              </a:tr>
            </a:tbl>
          </a:graphicData>
        </a:graphic>
      </p:graphicFrame>
      <p:graphicFrame>
        <p:nvGraphicFramePr>
          <p:cNvPr id="5" name="Table 5">
            <a:extLst>
              <a:ext uri="{FF2B5EF4-FFF2-40B4-BE49-F238E27FC236}">
                <a16:creationId xmlns:a16="http://schemas.microsoft.com/office/drawing/2014/main" id="{A9F76298-8844-B42A-BB88-3D6372CBEF39}"/>
              </a:ext>
            </a:extLst>
          </p:cNvPr>
          <p:cNvGraphicFramePr>
            <a:graphicFrameLocks noGrp="1"/>
          </p:cNvGraphicFramePr>
          <p:nvPr>
            <p:extLst>
              <p:ext uri="{D42A27DB-BD31-4B8C-83A1-F6EECF244321}">
                <p14:modId xmlns:p14="http://schemas.microsoft.com/office/powerpoint/2010/main" val="4234519810"/>
              </p:ext>
            </p:extLst>
          </p:nvPr>
        </p:nvGraphicFramePr>
        <p:xfrm>
          <a:off x="683567" y="3885110"/>
          <a:ext cx="7727097" cy="1950720"/>
        </p:xfrm>
        <a:graphic>
          <a:graphicData uri="http://schemas.openxmlformats.org/drawingml/2006/table">
            <a:tbl>
              <a:tblPr firstRow="1" bandRow="1">
                <a:tableStyleId>{5C22544A-7EE6-4342-B048-85BDC9FD1C3A}</a:tableStyleId>
              </a:tblPr>
              <a:tblGrid>
                <a:gridCol w="1415142">
                  <a:extLst>
                    <a:ext uri="{9D8B030D-6E8A-4147-A177-3AD203B41FA5}">
                      <a16:colId xmlns:a16="http://schemas.microsoft.com/office/drawing/2014/main" val="2877944097"/>
                    </a:ext>
                  </a:extLst>
                </a:gridCol>
                <a:gridCol w="1160558">
                  <a:extLst>
                    <a:ext uri="{9D8B030D-6E8A-4147-A177-3AD203B41FA5}">
                      <a16:colId xmlns:a16="http://schemas.microsoft.com/office/drawing/2014/main" val="1011398013"/>
                    </a:ext>
                  </a:extLst>
                </a:gridCol>
                <a:gridCol w="1215630">
                  <a:extLst>
                    <a:ext uri="{9D8B030D-6E8A-4147-A177-3AD203B41FA5}">
                      <a16:colId xmlns:a16="http://schemas.microsoft.com/office/drawing/2014/main" val="347711025"/>
                    </a:ext>
                  </a:extLst>
                </a:gridCol>
                <a:gridCol w="1360065">
                  <a:extLst>
                    <a:ext uri="{9D8B030D-6E8A-4147-A177-3AD203B41FA5}">
                      <a16:colId xmlns:a16="http://schemas.microsoft.com/office/drawing/2014/main" val="1260797910"/>
                    </a:ext>
                  </a:extLst>
                </a:gridCol>
                <a:gridCol w="1287851">
                  <a:extLst>
                    <a:ext uri="{9D8B030D-6E8A-4147-A177-3AD203B41FA5}">
                      <a16:colId xmlns:a16="http://schemas.microsoft.com/office/drawing/2014/main" val="1506774828"/>
                    </a:ext>
                  </a:extLst>
                </a:gridCol>
                <a:gridCol w="1287851">
                  <a:extLst>
                    <a:ext uri="{9D8B030D-6E8A-4147-A177-3AD203B41FA5}">
                      <a16:colId xmlns:a16="http://schemas.microsoft.com/office/drawing/2014/main" val="3007883818"/>
                    </a:ext>
                  </a:extLst>
                </a:gridCol>
              </a:tblGrid>
              <a:tr h="403245">
                <a:tc>
                  <a:txBody>
                    <a:bodyPr/>
                    <a:lstStyle/>
                    <a:p>
                      <a:r>
                        <a:rPr lang="en-GB" sz="1400">
                          <a:latin typeface="Arial Nova"/>
                        </a:rPr>
                        <a:t>Month</a:t>
                      </a:r>
                    </a:p>
                  </a:txBody>
                  <a:tcPr/>
                </a:tc>
                <a:tc>
                  <a:txBody>
                    <a:bodyPr/>
                    <a:lstStyle/>
                    <a:p>
                      <a:r>
                        <a:rPr lang="en-GB" sz="1400">
                          <a:latin typeface="Arial Nova"/>
                        </a:rPr>
                        <a:t>Income </a:t>
                      </a:r>
                    </a:p>
                  </a:txBody>
                  <a:tcPr/>
                </a:tc>
                <a:tc>
                  <a:txBody>
                    <a:bodyPr/>
                    <a:lstStyle/>
                    <a:p>
                      <a:r>
                        <a:rPr lang="en-GB" sz="1400">
                          <a:latin typeface="Arial Nova"/>
                        </a:rPr>
                        <a:t>Expenditure </a:t>
                      </a:r>
                    </a:p>
                  </a:txBody>
                  <a:tcPr/>
                </a:tc>
                <a:tc>
                  <a:txBody>
                    <a:bodyPr/>
                    <a:lstStyle/>
                    <a:p>
                      <a:r>
                        <a:rPr lang="en-GB" sz="1400">
                          <a:latin typeface="Arial Nova"/>
                        </a:rPr>
                        <a:t>Surplus </a:t>
                      </a:r>
                    </a:p>
                  </a:txBody>
                  <a:tcPr/>
                </a:tc>
                <a:tc>
                  <a:txBody>
                    <a:bodyPr/>
                    <a:lstStyle/>
                    <a:p>
                      <a:r>
                        <a:rPr lang="en-GB" sz="1400">
                          <a:latin typeface="Arial Nova"/>
                        </a:rPr>
                        <a:t>Deficit </a:t>
                      </a:r>
                    </a:p>
                  </a:txBody>
                  <a:tcPr/>
                </a:tc>
                <a:tc>
                  <a:txBody>
                    <a:bodyPr/>
                    <a:lstStyle/>
                    <a:p>
                      <a:endParaRPr lang="en-GB" sz="1400">
                        <a:latin typeface="Arial Nova"/>
                      </a:endParaRPr>
                    </a:p>
                  </a:txBody>
                  <a:tcPr/>
                </a:tc>
                <a:extLst>
                  <a:ext uri="{0D108BD9-81ED-4DB2-BD59-A6C34878D82A}">
                    <a16:rowId xmlns:a16="http://schemas.microsoft.com/office/drawing/2014/main" val="2670462094"/>
                  </a:ext>
                </a:extLst>
              </a:tr>
              <a:tr h="0">
                <a:tc>
                  <a:txBody>
                    <a:bodyPr/>
                    <a:lstStyle/>
                    <a:p>
                      <a:r>
                        <a:rPr lang="en-GB" sz="1400">
                          <a:latin typeface="Arial Nova"/>
                        </a:rPr>
                        <a:t>Jan </a:t>
                      </a:r>
                    </a:p>
                  </a:txBody>
                  <a:tcPr/>
                </a:tc>
                <a:tc>
                  <a:txBody>
                    <a:bodyPr/>
                    <a:lstStyle/>
                    <a:p>
                      <a:r>
                        <a:rPr lang="en-GB" sz="1400">
                          <a:latin typeface="Arial Nova"/>
                        </a:rPr>
                        <a:t>£1500.00</a:t>
                      </a:r>
                    </a:p>
                  </a:txBody>
                  <a:tcPr/>
                </a:tc>
                <a:tc>
                  <a:txBody>
                    <a:bodyPr/>
                    <a:lstStyle/>
                    <a:p>
                      <a:r>
                        <a:rPr lang="en-GB" sz="1400">
                          <a:latin typeface="Arial Nova"/>
                        </a:rPr>
                        <a:t>£1480.00</a:t>
                      </a:r>
                    </a:p>
                  </a:txBody>
                  <a:tcPr/>
                </a:tc>
                <a:tc>
                  <a:txBody>
                    <a:bodyPr/>
                    <a:lstStyle/>
                    <a:p>
                      <a:r>
                        <a:rPr lang="en-GB" sz="1400">
                          <a:latin typeface="Arial Nova"/>
                        </a:rPr>
                        <a:t>£20.00</a:t>
                      </a:r>
                    </a:p>
                  </a:txBody>
                  <a:tcPr/>
                </a:tc>
                <a:tc>
                  <a:txBody>
                    <a:bodyPr/>
                    <a:lstStyle/>
                    <a:p>
                      <a:r>
                        <a:rPr lang="en-GB" sz="1400">
                          <a:latin typeface="Arial Nova"/>
                        </a:rPr>
                        <a:t>- </a:t>
                      </a:r>
                    </a:p>
                  </a:txBody>
                  <a:tcPr/>
                </a:tc>
                <a:tc>
                  <a:txBody>
                    <a:bodyPr/>
                    <a:lstStyle/>
                    <a:p>
                      <a:endParaRPr lang="en-GB" sz="1400">
                        <a:latin typeface="Arial Nova"/>
                      </a:endParaRPr>
                    </a:p>
                  </a:txBody>
                  <a:tcPr/>
                </a:tc>
                <a:extLst>
                  <a:ext uri="{0D108BD9-81ED-4DB2-BD59-A6C34878D82A}">
                    <a16:rowId xmlns:a16="http://schemas.microsoft.com/office/drawing/2014/main" val="619421553"/>
                  </a:ext>
                </a:extLst>
              </a:tr>
              <a:tr h="300067">
                <a:tc>
                  <a:txBody>
                    <a:bodyPr/>
                    <a:lstStyle/>
                    <a:p>
                      <a:r>
                        <a:rPr lang="en-GB" sz="1400">
                          <a:latin typeface="Arial Nova"/>
                        </a:rPr>
                        <a:t>Feb </a:t>
                      </a:r>
                    </a:p>
                  </a:txBody>
                  <a:tcPr/>
                </a:tc>
                <a:tc>
                  <a:txBody>
                    <a:bodyPr/>
                    <a:lstStyle/>
                    <a:p>
                      <a:r>
                        <a:rPr lang="en-GB" sz="1400">
                          <a:latin typeface="Arial Nova"/>
                        </a:rPr>
                        <a:t>£ 1562.00</a:t>
                      </a:r>
                    </a:p>
                  </a:txBody>
                  <a:tcPr/>
                </a:tc>
                <a:tc>
                  <a:txBody>
                    <a:bodyPr/>
                    <a:lstStyle/>
                    <a:p>
                      <a:r>
                        <a:rPr lang="en-GB" sz="1400">
                          <a:latin typeface="Arial Nova"/>
                        </a:rPr>
                        <a:t>£1580.00</a:t>
                      </a:r>
                    </a:p>
                  </a:txBody>
                  <a:tcPr/>
                </a:tc>
                <a:tc>
                  <a:txBody>
                    <a:bodyPr/>
                    <a:lstStyle/>
                    <a:p>
                      <a:r>
                        <a:rPr lang="en-GB" sz="1400">
                          <a:latin typeface="Arial Nova"/>
                        </a:rPr>
                        <a:t>-</a:t>
                      </a:r>
                    </a:p>
                  </a:txBody>
                  <a:tcPr/>
                </a:tc>
                <a:tc>
                  <a:txBody>
                    <a:bodyPr/>
                    <a:lstStyle/>
                    <a:p>
                      <a:r>
                        <a:rPr lang="en-GB" sz="1400">
                          <a:latin typeface="Arial Nova"/>
                        </a:rPr>
                        <a:t>£ 18.00</a:t>
                      </a:r>
                    </a:p>
                  </a:txBody>
                  <a:tcPr/>
                </a:tc>
                <a:tc>
                  <a:txBody>
                    <a:bodyPr/>
                    <a:lstStyle/>
                    <a:p>
                      <a:endParaRPr lang="en-GB" sz="1400">
                        <a:latin typeface="Arial Nova"/>
                      </a:endParaRPr>
                    </a:p>
                  </a:txBody>
                  <a:tcPr/>
                </a:tc>
                <a:extLst>
                  <a:ext uri="{0D108BD9-81ED-4DB2-BD59-A6C34878D82A}">
                    <a16:rowId xmlns:a16="http://schemas.microsoft.com/office/drawing/2014/main" val="1746166994"/>
                  </a:ext>
                </a:extLst>
              </a:tr>
              <a:tr h="211291">
                <a:tc>
                  <a:txBody>
                    <a:bodyPr/>
                    <a:lstStyle/>
                    <a:p>
                      <a:r>
                        <a:rPr lang="en-GB" sz="1400">
                          <a:latin typeface="Arial Nova"/>
                        </a:rPr>
                        <a:t>March </a:t>
                      </a:r>
                    </a:p>
                  </a:txBody>
                  <a:tcPr/>
                </a:tc>
                <a:tc>
                  <a:txBody>
                    <a:bodyPr/>
                    <a:lstStyle/>
                    <a:p>
                      <a:r>
                        <a:rPr lang="en-GB" sz="1400">
                          <a:latin typeface="Arial Nova"/>
                        </a:rPr>
                        <a:t>£1300.00</a:t>
                      </a:r>
                    </a:p>
                  </a:txBody>
                  <a:tcPr/>
                </a:tc>
                <a:tc>
                  <a:txBody>
                    <a:bodyPr/>
                    <a:lstStyle/>
                    <a:p>
                      <a:r>
                        <a:rPr lang="en-GB" sz="1400">
                          <a:latin typeface="Arial Nova"/>
                        </a:rPr>
                        <a:t>£1225.00</a:t>
                      </a:r>
                    </a:p>
                  </a:txBody>
                  <a:tcPr/>
                </a:tc>
                <a:tc>
                  <a:txBody>
                    <a:bodyPr/>
                    <a:lstStyle/>
                    <a:p>
                      <a:r>
                        <a:rPr lang="en-GB" sz="1400">
                          <a:latin typeface="Arial Nova"/>
                        </a:rPr>
                        <a:t>£75.00</a:t>
                      </a:r>
                    </a:p>
                  </a:txBody>
                  <a:tcPr/>
                </a:tc>
                <a:tc>
                  <a:txBody>
                    <a:bodyPr/>
                    <a:lstStyle/>
                    <a:p>
                      <a:r>
                        <a:rPr lang="en-GB" sz="1400">
                          <a:latin typeface="Arial Nova"/>
                        </a:rPr>
                        <a:t>-</a:t>
                      </a:r>
                    </a:p>
                  </a:txBody>
                  <a:tcPr/>
                </a:tc>
                <a:tc>
                  <a:txBody>
                    <a:bodyPr/>
                    <a:lstStyle/>
                    <a:p>
                      <a:endParaRPr lang="en-GB" sz="1400">
                        <a:latin typeface="Arial Nova"/>
                      </a:endParaRPr>
                    </a:p>
                  </a:txBody>
                  <a:tcPr/>
                </a:tc>
                <a:extLst>
                  <a:ext uri="{0D108BD9-81ED-4DB2-BD59-A6C34878D82A}">
                    <a16:rowId xmlns:a16="http://schemas.microsoft.com/office/drawing/2014/main" val="1310856449"/>
                  </a:ext>
                </a:extLst>
              </a:tr>
              <a:tr h="403245">
                <a:tc>
                  <a:txBody>
                    <a:bodyPr/>
                    <a:lstStyle/>
                    <a:p>
                      <a:r>
                        <a:rPr lang="en-GB" sz="1400" b="1">
                          <a:latin typeface="Arial Nova"/>
                        </a:rPr>
                        <a:t>Totals  over 3  months</a:t>
                      </a:r>
                    </a:p>
                  </a:txBody>
                  <a:tcPr/>
                </a:tc>
                <a:tc>
                  <a:txBody>
                    <a:bodyPr/>
                    <a:lstStyle/>
                    <a:p>
                      <a:endParaRPr lang="en-GB" sz="1400" b="1">
                        <a:latin typeface="Arial Nova"/>
                      </a:endParaRPr>
                    </a:p>
                  </a:txBody>
                  <a:tcPr/>
                </a:tc>
                <a:tc>
                  <a:txBody>
                    <a:bodyPr/>
                    <a:lstStyle/>
                    <a:p>
                      <a:endParaRPr lang="en-GB" sz="1400" b="1">
                        <a:latin typeface="Arial Nova"/>
                      </a:endParaRPr>
                    </a:p>
                  </a:txBody>
                  <a:tcPr/>
                </a:tc>
                <a:tc>
                  <a:txBody>
                    <a:bodyPr/>
                    <a:lstStyle/>
                    <a:p>
                      <a:r>
                        <a:rPr lang="en-GB" sz="1400" b="1">
                          <a:latin typeface="Arial Nova"/>
                        </a:rPr>
                        <a:t>£95.00</a:t>
                      </a:r>
                    </a:p>
                  </a:txBody>
                  <a:tcPr/>
                </a:tc>
                <a:tc>
                  <a:txBody>
                    <a:bodyPr/>
                    <a:lstStyle/>
                    <a:p>
                      <a:r>
                        <a:rPr lang="en-GB" sz="1400" b="1">
                          <a:latin typeface="Arial Nova"/>
                        </a:rPr>
                        <a:t>£18.00</a:t>
                      </a:r>
                    </a:p>
                  </a:txBody>
                  <a:tcPr/>
                </a:tc>
                <a:tc>
                  <a:txBody>
                    <a:bodyPr/>
                    <a:lstStyle/>
                    <a:p>
                      <a:r>
                        <a:rPr lang="en-GB" sz="1400" b="1">
                          <a:latin typeface="Arial Nova"/>
                        </a:rPr>
                        <a:t>£77.00</a:t>
                      </a:r>
                    </a:p>
                  </a:txBody>
                  <a:tcPr/>
                </a:tc>
                <a:extLst>
                  <a:ext uri="{0D108BD9-81ED-4DB2-BD59-A6C34878D82A}">
                    <a16:rowId xmlns:a16="http://schemas.microsoft.com/office/drawing/2014/main" val="2435122786"/>
                  </a:ext>
                </a:extLst>
              </a:tr>
            </a:tbl>
          </a:graphicData>
        </a:graphic>
      </p:graphicFrame>
      <p:sp>
        <p:nvSpPr>
          <p:cNvPr id="9" name="TextBox 8">
            <a:extLst>
              <a:ext uri="{FF2B5EF4-FFF2-40B4-BE49-F238E27FC236}">
                <a16:creationId xmlns:a16="http://schemas.microsoft.com/office/drawing/2014/main" id="{FD2C87E1-6B6E-9061-DB54-5EE0D1C8E5A9}"/>
              </a:ext>
            </a:extLst>
          </p:cNvPr>
          <p:cNvSpPr txBox="1"/>
          <p:nvPr/>
        </p:nvSpPr>
        <p:spPr>
          <a:xfrm>
            <a:off x="755576" y="260481"/>
            <a:ext cx="7538116" cy="979309"/>
          </a:xfrm>
          <a:prstGeom prst="rect">
            <a:avLst/>
          </a:prstGeom>
          <a:noFill/>
        </p:spPr>
        <p:txBody>
          <a:bodyPr wrap="square" rtlCol="0">
            <a:spAutoFit/>
          </a:bodyPr>
          <a:lstStyle/>
          <a:p>
            <a:endParaRPr lang="en-GB"/>
          </a:p>
        </p:txBody>
      </p:sp>
      <p:sp>
        <p:nvSpPr>
          <p:cNvPr id="13" name="TextBox 12">
            <a:extLst>
              <a:ext uri="{FF2B5EF4-FFF2-40B4-BE49-F238E27FC236}">
                <a16:creationId xmlns:a16="http://schemas.microsoft.com/office/drawing/2014/main" id="{3BAB3524-19B4-26A4-7D73-53B7310E082D}"/>
              </a:ext>
            </a:extLst>
          </p:cNvPr>
          <p:cNvSpPr txBox="1"/>
          <p:nvPr/>
        </p:nvSpPr>
        <p:spPr>
          <a:xfrm>
            <a:off x="660844" y="3483278"/>
            <a:ext cx="7632848" cy="369332"/>
          </a:xfrm>
          <a:prstGeom prst="rect">
            <a:avLst/>
          </a:prstGeom>
          <a:noFill/>
        </p:spPr>
        <p:txBody>
          <a:bodyPr wrap="square" lIns="91440" tIns="45720" rIns="91440" bIns="45720" rtlCol="0" anchor="t">
            <a:spAutoFit/>
          </a:bodyPr>
          <a:lstStyle/>
          <a:p>
            <a:r>
              <a:rPr lang="en-GB" b="1"/>
              <a:t>Example assessment of income and expenditure </a:t>
            </a:r>
            <a:endParaRPr lang="en-GB" b="1">
              <a:cs typeface="Calibri"/>
            </a:endParaRPr>
          </a:p>
        </p:txBody>
      </p:sp>
      <p:sp>
        <p:nvSpPr>
          <p:cNvPr id="15" name="TextBox 14">
            <a:extLst>
              <a:ext uri="{FF2B5EF4-FFF2-40B4-BE49-F238E27FC236}">
                <a16:creationId xmlns:a16="http://schemas.microsoft.com/office/drawing/2014/main" id="{B2ED96DC-BEB4-C4AC-31CE-E51A6D10BB1D}"/>
              </a:ext>
            </a:extLst>
          </p:cNvPr>
          <p:cNvSpPr txBox="1"/>
          <p:nvPr/>
        </p:nvSpPr>
        <p:spPr>
          <a:xfrm>
            <a:off x="660844" y="351279"/>
            <a:ext cx="8218766" cy="369332"/>
          </a:xfrm>
          <a:prstGeom prst="rect">
            <a:avLst/>
          </a:prstGeom>
          <a:noFill/>
        </p:spPr>
        <p:txBody>
          <a:bodyPr wrap="square" lIns="91440" tIns="45720" rIns="91440" bIns="45720" rtlCol="0" anchor="t">
            <a:spAutoFit/>
          </a:bodyPr>
          <a:lstStyle/>
          <a:p>
            <a:r>
              <a:rPr lang="en-GB" b="1">
                <a:latin typeface="Arial Nova"/>
              </a:rPr>
              <a:t>Example recording in financial diary </a:t>
            </a:r>
            <a:r>
              <a:rPr lang="en-GB">
                <a:latin typeface="Arial Nova"/>
              </a:rPr>
              <a:t>(</a:t>
            </a:r>
            <a:r>
              <a:rPr lang="en-GB">
                <a:latin typeface="Arial Nova"/>
                <a:ea typeface="+mn-lt"/>
                <a:cs typeface="+mn-lt"/>
              </a:rPr>
              <a:t>template documents will be</a:t>
            </a:r>
            <a:r>
              <a:rPr lang="en-GB">
                <a:solidFill>
                  <a:srgbClr val="000000"/>
                </a:solidFill>
                <a:latin typeface="Arial Nova"/>
                <a:ea typeface="+mn-lt"/>
                <a:cs typeface="+mn-lt"/>
              </a:rPr>
              <a:t> available)</a:t>
            </a:r>
            <a:r>
              <a:rPr lang="en-GB">
                <a:solidFill>
                  <a:schemeClr val="bg1"/>
                </a:solidFill>
                <a:latin typeface="Arial Nova"/>
                <a:ea typeface="+mn-lt"/>
                <a:cs typeface="+mn-lt"/>
              </a:rPr>
              <a:t> </a:t>
            </a:r>
          </a:p>
        </p:txBody>
      </p:sp>
      <p:sp>
        <p:nvSpPr>
          <p:cNvPr id="3" name="TextBox 2">
            <a:extLst>
              <a:ext uri="{FF2B5EF4-FFF2-40B4-BE49-F238E27FC236}">
                <a16:creationId xmlns:a16="http://schemas.microsoft.com/office/drawing/2014/main" id="{E0C3D62B-3F87-56DC-0259-6CE9EF6352C9}"/>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latin typeface="Arial Nova"/>
              </a:rPr>
              <a:t>________</a:t>
            </a:r>
          </a:p>
          <a:p>
            <a:r>
              <a:rPr lang="en-GB" sz="1400" i="1">
                <a:latin typeface="Arial Nova"/>
              </a:rPr>
              <a:t>September 2022</a:t>
            </a:r>
            <a:endParaRPr lang="en-GB" sz="1400" i="1">
              <a:latin typeface="Arial Nova"/>
              <a:cs typeface="Calibri"/>
            </a:endParaRPr>
          </a:p>
        </p:txBody>
      </p:sp>
      <p:pic>
        <p:nvPicPr>
          <p:cNvPr id="7" name="Picture 6" descr="Logo&#10;&#10;Description automatically generated">
            <a:extLst>
              <a:ext uri="{FF2B5EF4-FFF2-40B4-BE49-F238E27FC236}">
                <a16:creationId xmlns:a16="http://schemas.microsoft.com/office/drawing/2014/main" id="{513FF82B-B97F-4CAE-9261-82E75817D68D}"/>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8" name="TextBox 7">
            <a:extLst>
              <a:ext uri="{FF2B5EF4-FFF2-40B4-BE49-F238E27FC236}">
                <a16:creationId xmlns:a16="http://schemas.microsoft.com/office/drawing/2014/main" id="{50AD1696-1BEE-0B32-06A3-C15066A52FBE}"/>
              </a:ext>
            </a:extLst>
          </p:cNvPr>
          <p:cNvSpPr txBox="1"/>
          <p:nvPr/>
        </p:nvSpPr>
        <p:spPr>
          <a:xfrm>
            <a:off x="599924" y="5903686"/>
            <a:ext cx="65229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t>Surplus </a:t>
            </a:r>
            <a:r>
              <a:rPr lang="en-GB" sz="1400"/>
              <a:t>= income after accommodation + essential living needs</a:t>
            </a:r>
            <a:endParaRPr lang="en-GB" sz="1400">
              <a:cs typeface="Calibri"/>
            </a:endParaRPr>
          </a:p>
        </p:txBody>
      </p:sp>
    </p:spTree>
    <p:extLst>
      <p:ext uri="{BB962C8B-B14F-4D97-AF65-F5344CB8AC3E}">
        <p14:creationId xmlns:p14="http://schemas.microsoft.com/office/powerpoint/2010/main" val="3594631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BBA7D1-1FFD-C4B3-D97D-19B4C5915347}"/>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6FDDCCA-CA02-BED6-FC63-B7B3F52EAA23}"/>
              </a:ext>
            </a:extLst>
          </p:cNvPr>
          <p:cNvSpPr>
            <a:spLocks noGrp="1"/>
          </p:cNvSpPr>
          <p:nvPr>
            <p:ph idx="1"/>
          </p:nvPr>
        </p:nvSpPr>
        <p:spPr>
          <a:xfrm>
            <a:off x="2660649" y="1311578"/>
            <a:ext cx="6108701" cy="4889575"/>
          </a:xfrm>
        </p:spPr>
        <p:txBody>
          <a:bodyPr vert="horz" lIns="91440" tIns="45720" rIns="91440" bIns="45720" rtlCol="0" anchor="t">
            <a:normAutofit/>
          </a:bodyPr>
          <a:lstStyle/>
          <a:p>
            <a:pPr marL="0" indent="0">
              <a:lnSpc>
                <a:spcPct val="120000"/>
              </a:lnSpc>
              <a:buNone/>
            </a:pPr>
            <a:r>
              <a:rPr lang="en-GB" sz="1800" b="1">
                <a:latin typeface="Arial Nova"/>
              </a:rPr>
              <a:t>Date of application is the date it is received by the Home Secretary</a:t>
            </a:r>
            <a:endParaRPr lang="en-US" sz="1800" b="1">
              <a:latin typeface="Arial Nova"/>
              <a:cs typeface="Calibri"/>
            </a:endParaRPr>
          </a:p>
          <a:p>
            <a:pPr marL="457200" lvl="1" indent="0">
              <a:lnSpc>
                <a:spcPct val="120000"/>
              </a:lnSpc>
              <a:buNone/>
            </a:pPr>
            <a:r>
              <a:rPr lang="en-US" sz="1800" i="1">
                <a:latin typeface="Arial Nova"/>
              </a:rPr>
              <a:t>"Date of application </a:t>
            </a:r>
            <a:endParaRPr lang="en-US" sz="1800" i="1">
              <a:latin typeface="Arial Nova"/>
              <a:cs typeface="Calibri"/>
            </a:endParaRPr>
          </a:p>
          <a:p>
            <a:pPr marL="457200" lvl="1" indent="0">
              <a:lnSpc>
                <a:spcPct val="120000"/>
              </a:lnSpc>
              <a:buNone/>
            </a:pPr>
            <a:r>
              <a:rPr lang="en-US" sz="1800" i="1">
                <a:latin typeface="Arial Nova"/>
              </a:rPr>
              <a:t>The date of application is the date it is received by the appropriate receiving authority, [</a:t>
            </a:r>
            <a:r>
              <a:rPr lang="en-US" sz="1800" i="1" err="1">
                <a:latin typeface="Arial Nova"/>
              </a:rPr>
              <a:t>ie</a:t>
            </a:r>
            <a:r>
              <a:rPr lang="en-US" sz="1800" i="1">
                <a:latin typeface="Arial Nova"/>
              </a:rPr>
              <a:t> Home Secretary].</a:t>
            </a:r>
          </a:p>
          <a:p>
            <a:pPr marL="457200" lvl="1" indent="0">
              <a:lnSpc>
                <a:spcPct val="120000"/>
              </a:lnSpc>
              <a:buNone/>
            </a:pPr>
            <a:r>
              <a:rPr lang="en-US" sz="1800" i="1">
                <a:latin typeface="Arial Nova"/>
              </a:rPr>
              <a:t>Where an application for a fee waiver is </a:t>
            </a:r>
            <a:r>
              <a:rPr lang="en-US" sz="1800" b="1" i="1">
                <a:solidFill>
                  <a:schemeClr val="accent2"/>
                </a:solidFill>
                <a:latin typeface="Arial Nova"/>
              </a:rPr>
              <a:t>received that contains all the relevant application, the date it is received can be treated as the date of application</a:t>
            </a:r>
            <a:r>
              <a:rPr lang="en-US" sz="1800" i="1">
                <a:solidFill>
                  <a:schemeClr val="accent2"/>
                </a:solidFill>
                <a:latin typeface="Arial Nova"/>
              </a:rPr>
              <a:t>.</a:t>
            </a:r>
            <a:r>
              <a:rPr lang="en-US" sz="1800" i="1">
                <a:latin typeface="Arial Nova"/>
              </a:rPr>
              <a:t> This is particularly relevant if the person has turned 18 between making the fee waiver application and sending in their application form.” </a:t>
            </a:r>
          </a:p>
          <a:p>
            <a:pPr marL="457200" lvl="1" indent="0">
              <a:lnSpc>
                <a:spcPct val="120000"/>
              </a:lnSpc>
              <a:buNone/>
            </a:pPr>
            <a:r>
              <a:rPr lang="en-US" sz="1800" i="1">
                <a:latin typeface="Arial Nova"/>
              </a:rPr>
              <a:t>(</a:t>
            </a:r>
            <a:r>
              <a:rPr lang="en-US" sz="1800">
                <a:latin typeface="Arial Nova"/>
                <a:hlinkClick r:id="rId2"/>
              </a:rPr>
              <a:t>General information – all British nationals: nationality policy guidance</a:t>
            </a:r>
            <a:r>
              <a:rPr lang="en-US" sz="1800">
                <a:latin typeface="Arial Nova"/>
              </a:rPr>
              <a:t>, page 9</a:t>
            </a:r>
            <a:r>
              <a:rPr lang="en-US" sz="1800" b="1">
                <a:latin typeface="Arial Nova"/>
              </a:rPr>
              <a:t>)</a:t>
            </a:r>
            <a:endParaRPr lang="en-GB" sz="1800">
              <a:latin typeface="Arial Nova"/>
            </a:endParaRPr>
          </a:p>
        </p:txBody>
      </p:sp>
      <p:sp>
        <p:nvSpPr>
          <p:cNvPr id="6" name="TextBox 5">
            <a:extLst>
              <a:ext uri="{FF2B5EF4-FFF2-40B4-BE49-F238E27FC236}">
                <a16:creationId xmlns:a16="http://schemas.microsoft.com/office/drawing/2014/main" id="{CCD25161-B797-FDD6-DDE7-59E9F755F099}"/>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8" name="Picture 7" descr="Logo&#10;&#10;Description automatically generated">
            <a:extLst>
              <a:ext uri="{FF2B5EF4-FFF2-40B4-BE49-F238E27FC236}">
                <a16:creationId xmlns:a16="http://schemas.microsoft.com/office/drawing/2014/main" id="{C0A61028-726E-43DE-5DAB-AF608F888596}"/>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0" name="TextBox 9">
            <a:extLst>
              <a:ext uri="{FF2B5EF4-FFF2-40B4-BE49-F238E27FC236}">
                <a16:creationId xmlns:a16="http://schemas.microsoft.com/office/drawing/2014/main" id="{649D43C0-8883-57EA-0090-95F4B2BA16BD}"/>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4" name="Title 1">
            <a:extLst>
              <a:ext uri="{FF2B5EF4-FFF2-40B4-BE49-F238E27FC236}">
                <a16:creationId xmlns:a16="http://schemas.microsoft.com/office/drawing/2014/main" id="{4D92A397-AAF8-8106-B281-F4AC5914F17A}"/>
              </a:ext>
            </a:extLst>
          </p:cNvPr>
          <p:cNvSpPr>
            <a:spLocks noGrp="1"/>
          </p:cNvSpPr>
          <p:nvPr>
            <p:ph type="title"/>
          </p:nvPr>
        </p:nvSpPr>
        <p:spPr>
          <a:xfrm>
            <a:off x="126039" y="2011008"/>
            <a:ext cx="2588986" cy="2835543"/>
          </a:xfrm>
        </p:spPr>
        <p:txBody>
          <a:bodyPr>
            <a:noAutofit/>
          </a:bodyPr>
          <a:lstStyle/>
          <a:p>
            <a:r>
              <a:rPr lang="en-GB" sz="2800" b="1">
                <a:solidFill>
                  <a:schemeClr val="bg1"/>
                </a:solidFill>
                <a:latin typeface="Arial Nova"/>
              </a:rPr>
              <a:t>Timing </a:t>
            </a:r>
            <a:br>
              <a:rPr lang="en-GB" sz="2800" b="1">
                <a:solidFill>
                  <a:schemeClr val="bg1"/>
                </a:solidFill>
                <a:latin typeface="Arial Nova"/>
              </a:rPr>
            </a:br>
            <a:r>
              <a:rPr lang="en-GB" sz="2800" b="1">
                <a:solidFill>
                  <a:schemeClr val="bg1"/>
                </a:solidFill>
                <a:latin typeface="Arial Nova"/>
              </a:rPr>
              <a:t>of the Application</a:t>
            </a:r>
            <a:endParaRPr lang="en-US" sz="2800">
              <a:solidFill>
                <a:schemeClr val="bg1"/>
              </a:solidFill>
              <a:cs typeface="Calibri Light"/>
            </a:endParaRPr>
          </a:p>
        </p:txBody>
      </p:sp>
    </p:spTree>
    <p:extLst>
      <p:ext uri="{BB962C8B-B14F-4D97-AF65-F5344CB8AC3E}">
        <p14:creationId xmlns:p14="http://schemas.microsoft.com/office/powerpoint/2010/main" val="2152565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3D0DC-8150-56C6-FB05-973CAAC84EA8}"/>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6FDDCCA-CA02-BED6-FC63-B7B3F52EAA23}"/>
              </a:ext>
            </a:extLst>
          </p:cNvPr>
          <p:cNvSpPr>
            <a:spLocks noGrp="1"/>
          </p:cNvSpPr>
          <p:nvPr>
            <p:ph idx="1"/>
          </p:nvPr>
        </p:nvSpPr>
        <p:spPr>
          <a:xfrm>
            <a:off x="2787649" y="362102"/>
            <a:ext cx="6151034" cy="5887431"/>
          </a:xfrm>
        </p:spPr>
        <p:txBody>
          <a:bodyPr vert="horz" lIns="91440" tIns="45720" rIns="91440" bIns="45720" rtlCol="0" anchor="t">
            <a:normAutofit/>
          </a:bodyPr>
          <a:lstStyle/>
          <a:p>
            <a:pPr marL="0" indent="0">
              <a:lnSpc>
                <a:spcPct val="120000"/>
              </a:lnSpc>
              <a:buNone/>
            </a:pPr>
            <a:endParaRPr lang="en-GB" sz="1800" b="1">
              <a:latin typeface="Arial Nova"/>
            </a:endParaRPr>
          </a:p>
          <a:p>
            <a:pPr>
              <a:lnSpc>
                <a:spcPct val="120000"/>
              </a:lnSpc>
            </a:pPr>
            <a:r>
              <a:rPr lang="en-GB" sz="1800">
                <a:latin typeface="Arial Nova"/>
                <a:ea typeface="+mn-lt"/>
                <a:cs typeface="+mn-lt"/>
              </a:rPr>
              <a:t>Consider the date by which the fee waiver must be submitted to receive a decision in time to submit the registration application before the client reaches the age of majority.</a:t>
            </a:r>
            <a:endParaRPr lang="en-GB" sz="1800">
              <a:latin typeface="Arial Nova"/>
            </a:endParaRPr>
          </a:p>
          <a:p>
            <a:pPr>
              <a:lnSpc>
                <a:spcPct val="120000"/>
              </a:lnSpc>
            </a:pPr>
            <a:r>
              <a:rPr lang="en-GB" sz="1800">
                <a:latin typeface="Arial Nova"/>
              </a:rPr>
              <a:t>The fee waiver is </a:t>
            </a:r>
            <a:r>
              <a:rPr lang="en-GB" sz="1800" b="1">
                <a:solidFill>
                  <a:schemeClr val="accent2"/>
                </a:solidFill>
                <a:latin typeface="Arial Nova"/>
              </a:rPr>
              <a:t>not</a:t>
            </a:r>
            <a:r>
              <a:rPr lang="en-GB" sz="1800">
                <a:latin typeface="Arial Nova"/>
              </a:rPr>
              <a:t> a citizenship application </a:t>
            </a:r>
          </a:p>
          <a:p>
            <a:pPr>
              <a:lnSpc>
                <a:spcPct val="120000"/>
              </a:lnSpc>
            </a:pPr>
            <a:r>
              <a:rPr lang="en-GB" sz="1800">
                <a:latin typeface="Arial Nova"/>
              </a:rPr>
              <a:t>What happens where you have a border-line fee waiver application, or your fee waiver is refused and the client has ‘aged out’? </a:t>
            </a:r>
          </a:p>
          <a:p>
            <a:pPr>
              <a:lnSpc>
                <a:spcPct val="120000"/>
              </a:lnSpc>
            </a:pPr>
            <a:r>
              <a:rPr lang="en-US" sz="1800">
                <a:latin typeface="Arial Nova"/>
              </a:rPr>
              <a:t>If the applicant turns 18 </a:t>
            </a:r>
            <a:r>
              <a:rPr lang="en-US" sz="1800" b="1">
                <a:solidFill>
                  <a:schemeClr val="accent2"/>
                </a:solidFill>
                <a:latin typeface="Arial Nova"/>
              </a:rPr>
              <a:t>after</a:t>
            </a:r>
            <a:r>
              <a:rPr lang="en-US" sz="1800">
                <a:latin typeface="Arial Nova"/>
              </a:rPr>
              <a:t> applying for a fee waiver </a:t>
            </a:r>
            <a:r>
              <a:rPr lang="en-US" sz="1800" b="1">
                <a:solidFill>
                  <a:schemeClr val="accent2"/>
                </a:solidFill>
                <a:latin typeface="Arial Nova"/>
              </a:rPr>
              <a:t>but before</a:t>
            </a:r>
            <a:r>
              <a:rPr lang="en-US" sz="1800" b="1">
                <a:latin typeface="Arial Nova"/>
              </a:rPr>
              <a:t> </a:t>
            </a:r>
            <a:r>
              <a:rPr lang="en-US" sz="1800">
                <a:latin typeface="Arial Nova"/>
              </a:rPr>
              <a:t>applying for citizenship, for their citizenship application to be treated as though it was submitted on the date of the fee waiver request, they must apply for citizenship, and submit payment within 10 working days of the fee waiver refusal being communicated.</a:t>
            </a:r>
            <a:endParaRPr lang="en-GB" sz="1800">
              <a:latin typeface="Arial Nova"/>
            </a:endParaRPr>
          </a:p>
        </p:txBody>
      </p:sp>
      <p:sp>
        <p:nvSpPr>
          <p:cNvPr id="6" name="TextBox 5">
            <a:extLst>
              <a:ext uri="{FF2B5EF4-FFF2-40B4-BE49-F238E27FC236}">
                <a16:creationId xmlns:a16="http://schemas.microsoft.com/office/drawing/2014/main" id="{CCD25161-B797-FDD6-DDE7-59E9F755F099}"/>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8" name="Picture 7" descr="Logo&#10;&#10;Description automatically generated">
            <a:extLst>
              <a:ext uri="{FF2B5EF4-FFF2-40B4-BE49-F238E27FC236}">
                <a16:creationId xmlns:a16="http://schemas.microsoft.com/office/drawing/2014/main" id="{C0A61028-726E-43DE-5DAB-AF608F888596}"/>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0" name="TextBox 9">
            <a:extLst>
              <a:ext uri="{FF2B5EF4-FFF2-40B4-BE49-F238E27FC236}">
                <a16:creationId xmlns:a16="http://schemas.microsoft.com/office/drawing/2014/main" id="{649D43C0-8883-57EA-0090-95F4B2BA16BD}"/>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4" name="Title 1">
            <a:extLst>
              <a:ext uri="{FF2B5EF4-FFF2-40B4-BE49-F238E27FC236}">
                <a16:creationId xmlns:a16="http://schemas.microsoft.com/office/drawing/2014/main" id="{4D92A397-AAF8-8106-B281-F4AC5914F17A}"/>
              </a:ext>
            </a:extLst>
          </p:cNvPr>
          <p:cNvSpPr>
            <a:spLocks noGrp="1"/>
          </p:cNvSpPr>
          <p:nvPr>
            <p:ph type="title"/>
          </p:nvPr>
        </p:nvSpPr>
        <p:spPr>
          <a:xfrm>
            <a:off x="144182" y="1714675"/>
            <a:ext cx="2141462" cy="3186304"/>
          </a:xfrm>
        </p:spPr>
        <p:txBody>
          <a:bodyPr>
            <a:normAutofit/>
          </a:bodyPr>
          <a:lstStyle/>
          <a:p>
            <a:r>
              <a:rPr lang="en-GB" sz="2800" b="1">
                <a:solidFill>
                  <a:schemeClr val="bg1"/>
                </a:solidFill>
                <a:latin typeface="Arial Nova"/>
              </a:rPr>
              <a:t>Timing of the Application</a:t>
            </a:r>
            <a:endParaRPr lang="en-US" sz="2800">
              <a:solidFill>
                <a:schemeClr val="bg1"/>
              </a:solidFill>
              <a:cs typeface="Calibri Light"/>
            </a:endParaRPr>
          </a:p>
        </p:txBody>
      </p:sp>
    </p:spTree>
    <p:extLst>
      <p:ext uri="{BB962C8B-B14F-4D97-AF65-F5344CB8AC3E}">
        <p14:creationId xmlns:p14="http://schemas.microsoft.com/office/powerpoint/2010/main" val="4011592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479333-B33E-1559-3B2F-8013E97AD11C}"/>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75005F1-240A-C56F-D1C6-57A4586A5D04}"/>
              </a:ext>
            </a:extLst>
          </p:cNvPr>
          <p:cNvSpPr>
            <a:spLocks noGrp="1"/>
          </p:cNvSpPr>
          <p:nvPr>
            <p:ph idx="1"/>
          </p:nvPr>
        </p:nvSpPr>
        <p:spPr>
          <a:xfrm>
            <a:off x="2890458" y="1849816"/>
            <a:ext cx="5673273" cy="3855433"/>
          </a:xfrm>
        </p:spPr>
        <p:txBody>
          <a:bodyPr vert="horz" lIns="91440" tIns="45720" rIns="91440" bIns="45720" rtlCol="0" anchor="t">
            <a:normAutofit/>
          </a:bodyPr>
          <a:lstStyle/>
          <a:p>
            <a:r>
              <a:rPr lang="en-GB" sz="1800">
                <a:latin typeface="Arial Nova"/>
                <a:ea typeface="+mn-lt"/>
                <a:cs typeface="+mn-lt"/>
              </a:rPr>
              <a:t>We would always recommend the online application process over the paper forms and postal applications </a:t>
            </a:r>
          </a:p>
          <a:p>
            <a:r>
              <a:rPr lang="en-GB" sz="1800">
                <a:latin typeface="Arial Nova"/>
              </a:rPr>
              <a:t>If submitting by post, the fee waiver, registration application and supporting evidence for each must be submitted together</a:t>
            </a:r>
            <a:endParaRPr lang="en-GB" sz="1800">
              <a:latin typeface="Arial Nova"/>
              <a:cs typeface="Calibri"/>
            </a:endParaRPr>
          </a:p>
          <a:p>
            <a:r>
              <a:rPr lang="en-GB" sz="1800">
                <a:latin typeface="Arial Nova"/>
              </a:rPr>
              <a:t>Send documents by registered post </a:t>
            </a:r>
          </a:p>
          <a:p>
            <a:r>
              <a:rPr lang="en-GB" sz="1800">
                <a:latin typeface="Arial Nova"/>
              </a:rPr>
              <a:t>Be clear about which documents are copies and which originals</a:t>
            </a:r>
          </a:p>
          <a:p>
            <a:r>
              <a:rPr lang="en-GB" sz="1800">
                <a:latin typeface="Arial Nova"/>
              </a:rPr>
              <a:t>The postal address is in the guidance appropriate to your application </a:t>
            </a:r>
          </a:p>
        </p:txBody>
      </p:sp>
      <p:sp>
        <p:nvSpPr>
          <p:cNvPr id="6" name="TextBox 5">
            <a:extLst>
              <a:ext uri="{FF2B5EF4-FFF2-40B4-BE49-F238E27FC236}">
                <a16:creationId xmlns:a16="http://schemas.microsoft.com/office/drawing/2014/main" id="{491809DF-F29C-F788-3120-777995CD689B}"/>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8" name="Picture 7" descr="Logo&#10;&#10;Description automatically generated">
            <a:extLst>
              <a:ext uri="{FF2B5EF4-FFF2-40B4-BE49-F238E27FC236}">
                <a16:creationId xmlns:a16="http://schemas.microsoft.com/office/drawing/2014/main" id="{07DC074C-7D22-6B63-39E2-7AE86D7DA86F}"/>
              </a:ext>
            </a:extLst>
          </p:cNvPr>
          <p:cNvPicPr>
            <a:picLocks noChangeAspect="1"/>
          </p:cNvPicPr>
          <p:nvPr/>
        </p:nvPicPr>
        <p:blipFill>
          <a:blip r:embed="rId2"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0" name="TextBox 9">
            <a:extLst>
              <a:ext uri="{FF2B5EF4-FFF2-40B4-BE49-F238E27FC236}">
                <a16:creationId xmlns:a16="http://schemas.microsoft.com/office/drawing/2014/main" id="{98563183-C904-968C-57C1-09E93775DB1E}"/>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5" name="Title 1">
            <a:extLst>
              <a:ext uri="{FF2B5EF4-FFF2-40B4-BE49-F238E27FC236}">
                <a16:creationId xmlns:a16="http://schemas.microsoft.com/office/drawing/2014/main" id="{EB839BD8-7C96-EB29-1FB5-B08B2DB99406}"/>
              </a:ext>
            </a:extLst>
          </p:cNvPr>
          <p:cNvSpPr>
            <a:spLocks noGrp="1"/>
          </p:cNvSpPr>
          <p:nvPr>
            <p:ph type="title"/>
          </p:nvPr>
        </p:nvSpPr>
        <p:spPr>
          <a:xfrm>
            <a:off x="126039" y="2446437"/>
            <a:ext cx="2576891" cy="1964685"/>
          </a:xfrm>
        </p:spPr>
        <p:txBody>
          <a:bodyPr>
            <a:normAutofit/>
          </a:bodyPr>
          <a:lstStyle/>
          <a:p>
            <a:r>
              <a:rPr lang="en-GB" sz="2800" b="1">
                <a:solidFill>
                  <a:schemeClr val="bg1"/>
                </a:solidFill>
                <a:latin typeface="Arial Nova"/>
              </a:rPr>
              <a:t>Paper Application Process</a:t>
            </a:r>
            <a:endParaRPr lang="en-US" sz="2800">
              <a:solidFill>
                <a:schemeClr val="bg1"/>
              </a:solidFill>
              <a:cs typeface="Calibri Light"/>
            </a:endParaRPr>
          </a:p>
        </p:txBody>
      </p:sp>
    </p:spTree>
    <p:extLst>
      <p:ext uri="{BB962C8B-B14F-4D97-AF65-F5344CB8AC3E}">
        <p14:creationId xmlns:p14="http://schemas.microsoft.com/office/powerpoint/2010/main" val="362538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F61BF7-B530-7A26-8C21-F77149310DDF}"/>
              </a:ext>
            </a:extLst>
          </p:cNvPr>
          <p:cNvSpPr/>
          <p:nvPr/>
        </p:nvSpPr>
        <p:spPr>
          <a:xfrm>
            <a:off x="2420" y="2420"/>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2726570" y="1528957"/>
            <a:ext cx="5661781" cy="4455791"/>
          </a:xfrm>
        </p:spPr>
        <p:txBody>
          <a:bodyPr vert="horz" lIns="91440" tIns="45720" rIns="91440" bIns="45720" rtlCol="0" anchor="t">
            <a:normAutofit/>
          </a:bodyPr>
          <a:lstStyle/>
          <a:p>
            <a:r>
              <a:rPr lang="en-GB" sz="1800">
                <a:latin typeface="Arial Nova"/>
              </a:rPr>
              <a:t>If you require a fee waiver you will need to make the online fee waiver application first followed by online registration application</a:t>
            </a:r>
            <a:endParaRPr lang="en-GB" sz="1800">
              <a:latin typeface="Arial Nova"/>
              <a:cs typeface="Calibri"/>
            </a:endParaRPr>
          </a:p>
          <a:p>
            <a:r>
              <a:rPr lang="en-GB" sz="1800">
                <a:latin typeface="Arial Nova"/>
              </a:rPr>
              <a:t>The online applications can be saved and returned to – an early attempt can flag up the issues and evidence likely to arise</a:t>
            </a:r>
            <a:endParaRPr lang="en-GB" sz="1800">
              <a:latin typeface="Arial Nova"/>
              <a:cs typeface="Calibri"/>
            </a:endParaRPr>
          </a:p>
          <a:p>
            <a:r>
              <a:rPr lang="en-GB" sz="1800">
                <a:latin typeface="Arial Nova"/>
              </a:rPr>
              <a:t>PDF drafts can be shared with your client and supervisor </a:t>
            </a:r>
          </a:p>
          <a:p>
            <a:r>
              <a:rPr lang="en-GB" sz="1800">
                <a:latin typeface="Arial Nova"/>
              </a:rPr>
              <a:t>The online process is rigid and sometimes unable to capture the reality of people’s lives</a:t>
            </a:r>
            <a:endParaRPr lang="en-GB" sz="1800">
              <a:latin typeface="Arial Nova"/>
              <a:cs typeface="Calibri"/>
            </a:endParaRPr>
          </a:p>
          <a:p>
            <a:r>
              <a:rPr lang="en-GB" sz="1800">
                <a:latin typeface="Arial Nova"/>
              </a:rPr>
              <a:t>Your registration application and supporting evidence  must be close to readiness for submission when the fee waiver is submitted</a:t>
            </a:r>
            <a:r>
              <a:rPr lang="en-GB"/>
              <a:t> </a:t>
            </a:r>
            <a:endParaRPr lang="en-GB">
              <a:cs typeface="Calibri"/>
            </a:endParaRPr>
          </a:p>
        </p:txBody>
      </p:sp>
      <p:sp>
        <p:nvSpPr>
          <p:cNvPr id="7" name="TextBox 6">
            <a:extLst>
              <a:ext uri="{FF2B5EF4-FFF2-40B4-BE49-F238E27FC236}">
                <a16:creationId xmlns:a16="http://schemas.microsoft.com/office/drawing/2014/main" id="{E947552B-BFDD-DBA0-07D5-36FBC434C802}"/>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9" name="Picture 8" descr="Logo&#10;&#10;Description automatically generated">
            <a:extLst>
              <a:ext uri="{FF2B5EF4-FFF2-40B4-BE49-F238E27FC236}">
                <a16:creationId xmlns:a16="http://schemas.microsoft.com/office/drawing/2014/main" id="{9CBAA580-3FC7-B27A-74E4-CEE1B4C6EA0C}"/>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1" name="TextBox 10">
            <a:extLst>
              <a:ext uri="{FF2B5EF4-FFF2-40B4-BE49-F238E27FC236}">
                <a16:creationId xmlns:a16="http://schemas.microsoft.com/office/drawing/2014/main" id="{CD70BE23-A057-1975-A480-54695DF0AD9C}"/>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5" name="Title 1">
            <a:extLst>
              <a:ext uri="{FF2B5EF4-FFF2-40B4-BE49-F238E27FC236}">
                <a16:creationId xmlns:a16="http://schemas.microsoft.com/office/drawing/2014/main" id="{3B834EEE-40FB-6AD7-3231-9F7599EE397F}"/>
              </a:ext>
            </a:extLst>
          </p:cNvPr>
          <p:cNvSpPr>
            <a:spLocks noGrp="1"/>
          </p:cNvSpPr>
          <p:nvPr>
            <p:ph type="title"/>
          </p:nvPr>
        </p:nvSpPr>
        <p:spPr>
          <a:xfrm>
            <a:off x="101848" y="1146199"/>
            <a:ext cx="2528510" cy="4577257"/>
          </a:xfrm>
        </p:spPr>
        <p:txBody>
          <a:bodyPr>
            <a:normAutofit/>
          </a:bodyPr>
          <a:lstStyle/>
          <a:p>
            <a:r>
              <a:rPr lang="en-GB" sz="2800" b="1">
                <a:solidFill>
                  <a:schemeClr val="bg1"/>
                </a:solidFill>
                <a:latin typeface="Arial Nova"/>
              </a:rPr>
              <a:t>The Online Application Process</a:t>
            </a:r>
            <a:endParaRPr lang="en-US" sz="2800">
              <a:solidFill>
                <a:schemeClr val="bg1"/>
              </a:solidFill>
              <a:cs typeface="Calibri Light"/>
            </a:endParaRPr>
          </a:p>
        </p:txBody>
      </p:sp>
    </p:spTree>
    <p:extLst>
      <p:ext uri="{BB962C8B-B14F-4D97-AF65-F5344CB8AC3E}">
        <p14:creationId xmlns:p14="http://schemas.microsoft.com/office/powerpoint/2010/main" val="3464026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250C313-C998-EC96-F518-8A6AA03D3105}"/>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8225896"/>
              </p:ext>
            </p:extLst>
          </p:nvPr>
        </p:nvGraphicFramePr>
        <p:xfrm>
          <a:off x="2775555" y="900340"/>
          <a:ext cx="6045200" cy="500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extBox 26">
            <a:extLst>
              <a:ext uri="{FF2B5EF4-FFF2-40B4-BE49-F238E27FC236}">
                <a16:creationId xmlns:a16="http://schemas.microsoft.com/office/drawing/2014/main" id="{60DAFB32-0BF0-E203-DC15-E29BD4B7E5FB}"/>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29" name="Picture 28" descr="Logo&#10;&#10;Description automatically generated">
            <a:extLst>
              <a:ext uri="{FF2B5EF4-FFF2-40B4-BE49-F238E27FC236}">
                <a16:creationId xmlns:a16="http://schemas.microsoft.com/office/drawing/2014/main" id="{5A1986BD-636E-2441-857A-27122F2709AE}"/>
              </a:ext>
            </a:extLst>
          </p:cNvPr>
          <p:cNvPicPr>
            <a:picLocks noChangeAspect="1"/>
          </p:cNvPicPr>
          <p:nvPr/>
        </p:nvPicPr>
        <p:blipFill>
          <a:blip r:embed="rId7"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31" name="TextBox 30">
            <a:extLst>
              <a:ext uri="{FF2B5EF4-FFF2-40B4-BE49-F238E27FC236}">
                <a16:creationId xmlns:a16="http://schemas.microsoft.com/office/drawing/2014/main" id="{7BDBB7C0-C984-B09B-F162-CB5B68C21953}"/>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3.</a:t>
            </a:r>
            <a:r>
              <a:rPr lang="en-GB" sz="1400">
                <a:latin typeface="Arial Nova"/>
                <a:cs typeface="Calibri Light"/>
              </a:rPr>
              <a:t>​ </a:t>
            </a:r>
            <a:r>
              <a:rPr lang="en-GB" sz="1400">
                <a:latin typeface="Arial Nova"/>
              </a:rPr>
              <a:t>Application Process and Evidence</a:t>
            </a:r>
            <a:endParaRPr lang="en-GB" sz="1400">
              <a:latin typeface="Arial Nova"/>
              <a:cs typeface="Calibri"/>
            </a:endParaRPr>
          </a:p>
        </p:txBody>
      </p:sp>
      <p:sp>
        <p:nvSpPr>
          <p:cNvPr id="147" name="Title 1">
            <a:extLst>
              <a:ext uri="{FF2B5EF4-FFF2-40B4-BE49-F238E27FC236}">
                <a16:creationId xmlns:a16="http://schemas.microsoft.com/office/drawing/2014/main" id="{15A136FE-555F-1B66-CBC2-DC43DA91E551}"/>
              </a:ext>
            </a:extLst>
          </p:cNvPr>
          <p:cNvSpPr txBox="1">
            <a:spLocks/>
          </p:cNvSpPr>
          <p:nvPr/>
        </p:nvSpPr>
        <p:spPr>
          <a:xfrm>
            <a:off x="168372" y="3020961"/>
            <a:ext cx="2020510" cy="17348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rPr>
              <a:t>Steps </a:t>
            </a:r>
            <a:endParaRPr lang="en-US" sz="2800">
              <a:solidFill>
                <a:schemeClr val="bg1"/>
              </a:solidFill>
              <a:latin typeface="Calibri Light" panose="020F0302020204030204"/>
              <a:cs typeface="Calibri Light"/>
            </a:endParaRPr>
          </a:p>
          <a:p>
            <a:r>
              <a:rPr lang="en-GB" sz="2800" b="1">
                <a:solidFill>
                  <a:schemeClr val="bg1"/>
                </a:solidFill>
                <a:latin typeface="Arial Nova"/>
              </a:rPr>
              <a:t>in the </a:t>
            </a:r>
            <a:endParaRPr lang="en-US" sz="2800">
              <a:solidFill>
                <a:schemeClr val="bg1"/>
              </a:solidFill>
              <a:latin typeface="Calibri Light" panose="020F0302020204030204"/>
              <a:cs typeface="Calibri Light"/>
            </a:endParaRPr>
          </a:p>
          <a:p>
            <a:r>
              <a:rPr lang="en-GB" sz="2800" b="1">
                <a:solidFill>
                  <a:schemeClr val="bg1"/>
                </a:solidFill>
                <a:latin typeface="Arial Nova"/>
              </a:rPr>
              <a:t>Process 2</a:t>
            </a:r>
            <a:endParaRPr lang="en-US" sz="2800">
              <a:solidFill>
                <a:schemeClr val="bg1"/>
              </a:solidFill>
              <a:cs typeface="Calibri Light"/>
            </a:endParaRPr>
          </a:p>
        </p:txBody>
      </p:sp>
    </p:spTree>
    <p:extLst>
      <p:ext uri="{BB962C8B-B14F-4D97-AF65-F5344CB8AC3E}">
        <p14:creationId xmlns:p14="http://schemas.microsoft.com/office/powerpoint/2010/main" val="1966646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836A17-5F0E-8CA6-6344-655703CDBF1A}"/>
              </a:ext>
            </a:extLst>
          </p:cNvPr>
          <p:cNvSpPr/>
          <p:nvPr/>
        </p:nvSpPr>
        <p:spPr>
          <a:xfrm>
            <a:off x="-3628" y="2420"/>
            <a:ext cx="9150046" cy="6845903"/>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B6CB345-1746-98DA-C6B3-86C2FDCEFF25}"/>
              </a:ext>
            </a:extLst>
          </p:cNvPr>
          <p:cNvSpPr>
            <a:spLocks noGrp="1"/>
          </p:cNvSpPr>
          <p:nvPr>
            <p:ph type="title"/>
          </p:nvPr>
        </p:nvSpPr>
        <p:spPr>
          <a:xfrm>
            <a:off x="738793" y="3427261"/>
            <a:ext cx="7886700" cy="1461786"/>
          </a:xfrm>
        </p:spPr>
        <p:txBody>
          <a:bodyPr>
            <a:normAutofit fontScale="90000"/>
          </a:bodyPr>
          <a:lstStyle/>
          <a:p>
            <a:r>
              <a:rPr lang="en-GB" sz="4000" b="1">
                <a:solidFill>
                  <a:schemeClr val="bg1"/>
                </a:solidFill>
                <a:latin typeface="Arial Nova"/>
                <a:ea typeface="+mj-lt"/>
                <a:cs typeface="+mj-lt"/>
              </a:rPr>
              <a:t>4.  </a:t>
            </a:r>
            <a:br>
              <a:rPr lang="en-GB" sz="4000" b="1">
                <a:solidFill>
                  <a:schemeClr val="bg1"/>
                </a:solidFill>
                <a:latin typeface="Arial Nova"/>
                <a:ea typeface="+mj-lt"/>
                <a:cs typeface="+mj-lt"/>
              </a:rPr>
            </a:br>
            <a:r>
              <a:rPr lang="en-GB" sz="4000" b="1">
                <a:solidFill>
                  <a:schemeClr val="bg1"/>
                </a:solidFill>
                <a:latin typeface="Arial Nova"/>
                <a:ea typeface="+mj-lt"/>
                <a:cs typeface="+mj-lt"/>
              </a:rPr>
              <a:t>Working With Children and Families</a:t>
            </a:r>
            <a:endParaRPr lang="en-GB" sz="4000" b="1">
              <a:solidFill>
                <a:schemeClr val="bg1"/>
              </a:solidFill>
              <a:latin typeface="Arial Nova"/>
              <a:cs typeface="Calibri Light"/>
            </a:endParaRPr>
          </a:p>
          <a:p>
            <a:endParaRPr lang="en-GB">
              <a:solidFill>
                <a:schemeClr val="bg1"/>
              </a:solidFill>
              <a:cs typeface="Calibri Light"/>
            </a:endParaRPr>
          </a:p>
        </p:txBody>
      </p:sp>
    </p:spTree>
    <p:extLst>
      <p:ext uri="{BB962C8B-B14F-4D97-AF65-F5344CB8AC3E}">
        <p14:creationId xmlns:p14="http://schemas.microsoft.com/office/powerpoint/2010/main" val="303884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673C6-7697-3A9F-02BD-BCAE3683FC8E}"/>
              </a:ext>
            </a:extLst>
          </p:cNvPr>
          <p:cNvSpPr>
            <a:spLocks noGrp="1"/>
          </p:cNvSpPr>
          <p:nvPr>
            <p:ph type="title"/>
          </p:nvPr>
        </p:nvSpPr>
        <p:spPr/>
        <p:txBody>
          <a:bodyPr/>
          <a:lstStyle/>
          <a:p>
            <a:r>
              <a:rPr lang="en-GB"/>
              <a:t>Interview with Mistura</a:t>
            </a:r>
          </a:p>
        </p:txBody>
      </p:sp>
      <p:pic>
        <p:nvPicPr>
          <p:cNvPr id="8" name="Content Placeholder 7" descr="Voice outline">
            <a:extLst>
              <a:ext uri="{FF2B5EF4-FFF2-40B4-BE49-F238E27FC236}">
                <a16:creationId xmlns:a16="http://schemas.microsoft.com/office/drawing/2014/main" id="{0849E833-E49B-2847-59DA-6CB2FBD8CFF6}"/>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4998" y="2276872"/>
            <a:ext cx="2294730" cy="2294730"/>
          </a:xfrm>
        </p:spPr>
      </p:pic>
      <p:sp>
        <p:nvSpPr>
          <p:cNvPr id="6" name="Text Placeholder 5">
            <a:extLst>
              <a:ext uri="{FF2B5EF4-FFF2-40B4-BE49-F238E27FC236}">
                <a16:creationId xmlns:a16="http://schemas.microsoft.com/office/drawing/2014/main" id="{C377C394-9AEB-64F0-74BA-324AA1BBD6D9}"/>
              </a:ext>
            </a:extLst>
          </p:cNvPr>
          <p:cNvSpPr>
            <a:spLocks noGrp="1"/>
          </p:cNvSpPr>
          <p:nvPr>
            <p:ph type="body" sz="half" idx="2"/>
          </p:nvPr>
        </p:nvSpPr>
        <p:spPr/>
        <p:txBody>
          <a:bodyPr/>
          <a:lstStyle/>
          <a:p>
            <a:endParaRPr lang="en-GB"/>
          </a:p>
        </p:txBody>
      </p:sp>
      <p:pic>
        <p:nvPicPr>
          <p:cNvPr id="9" name="sumita mistura interview take2 ">
            <a:hlinkClick r:id="" action="ppaction://media"/>
            <a:extLst>
              <a:ext uri="{FF2B5EF4-FFF2-40B4-BE49-F238E27FC236}">
                <a16:creationId xmlns:a16="http://schemas.microsoft.com/office/drawing/2014/main" id="{257E4379-74DA-3957-851C-FBFF20F43B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78675" y="5708650"/>
            <a:ext cx="487363" cy="487363"/>
          </a:xfrm>
          <a:prstGeom prst="rect">
            <a:avLst/>
          </a:prstGeom>
        </p:spPr>
      </p:pic>
    </p:spTree>
    <p:extLst>
      <p:ext uri="{BB962C8B-B14F-4D97-AF65-F5344CB8AC3E}">
        <p14:creationId xmlns:p14="http://schemas.microsoft.com/office/powerpoint/2010/main" val="28274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2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AC80F9-2C03-A344-CEB5-8409E5B45C2B}"/>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6B69958-5669-F556-E3D5-50C2738D393E}"/>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latin typeface="Arial Nova"/>
              </a:rPr>
              <a:t>________</a:t>
            </a:r>
          </a:p>
          <a:p>
            <a:r>
              <a:rPr lang="en-GB" sz="1400" i="1">
                <a:latin typeface="Arial Nova"/>
              </a:rPr>
              <a:t>September 2022</a:t>
            </a:r>
            <a:endParaRPr lang="en-GB" sz="1400" i="1">
              <a:latin typeface="Arial Nova"/>
              <a:cs typeface="Calibri"/>
            </a:endParaRPr>
          </a:p>
        </p:txBody>
      </p:sp>
      <p:pic>
        <p:nvPicPr>
          <p:cNvPr id="22" name="Picture 21" descr="Logo&#10;&#10;Description automatically generated">
            <a:extLst>
              <a:ext uri="{FF2B5EF4-FFF2-40B4-BE49-F238E27FC236}">
                <a16:creationId xmlns:a16="http://schemas.microsoft.com/office/drawing/2014/main" id="{5EB9FC9A-08A7-E01F-751A-7FEFB4574833}"/>
              </a:ext>
            </a:extLst>
          </p:cNvPr>
          <p:cNvPicPr>
            <a:picLocks noChangeAspect="1"/>
          </p:cNvPicPr>
          <p:nvPr/>
        </p:nvPicPr>
        <p:blipFill>
          <a:blip r:embed="rId3"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25" name="TextBox 24">
            <a:extLst>
              <a:ext uri="{FF2B5EF4-FFF2-40B4-BE49-F238E27FC236}">
                <a16:creationId xmlns:a16="http://schemas.microsoft.com/office/drawing/2014/main" id="{CAA62148-59A7-67A8-727C-89BA5E21EB8F}"/>
              </a:ext>
            </a:extLst>
          </p:cNvPr>
          <p:cNvSpPr txBox="1"/>
          <p:nvPr/>
        </p:nvSpPr>
        <p:spPr>
          <a:xfrm>
            <a:off x="3158066" y="962781"/>
            <a:ext cx="510781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444444"/>
                </a:solidFill>
                <a:latin typeface="Arial Nova"/>
                <a:cs typeface="Arial"/>
              </a:rPr>
              <a:t>Don’t underestimate the difference you make by welcoming the family to your office </a:t>
            </a:r>
            <a:r>
              <a:rPr lang="en-US">
                <a:solidFill>
                  <a:srgbClr val="444444"/>
                </a:solidFill>
                <a:latin typeface="Arial Nova"/>
                <a:cs typeface="Arial"/>
              </a:rPr>
              <a:t>​</a:t>
            </a:r>
            <a:endParaRPr lang="en-US"/>
          </a:p>
          <a:p>
            <a:endParaRPr lang="en-US">
              <a:solidFill>
                <a:srgbClr val="444444"/>
              </a:solidFill>
              <a:latin typeface="Arial Nova"/>
              <a:cs typeface="Arial"/>
            </a:endParaRPr>
          </a:p>
          <a:p>
            <a:r>
              <a:rPr lang="en-GB">
                <a:solidFill>
                  <a:srgbClr val="444444"/>
                </a:solidFill>
                <a:latin typeface="Arial Nova"/>
                <a:cs typeface="Arial"/>
              </a:rPr>
              <a:t>Provide an excellent service/client care to the family </a:t>
            </a:r>
            <a:r>
              <a:rPr lang="en-US">
                <a:solidFill>
                  <a:srgbClr val="444444"/>
                </a:solidFill>
                <a:latin typeface="Arial Nova"/>
                <a:cs typeface="Arial"/>
              </a:rPr>
              <a:t>​</a:t>
            </a:r>
          </a:p>
          <a:p>
            <a:endParaRPr lang="en-US">
              <a:solidFill>
                <a:srgbClr val="444444"/>
              </a:solidFill>
              <a:latin typeface="Arial Nova"/>
              <a:cs typeface="Arial"/>
            </a:endParaRPr>
          </a:p>
          <a:p>
            <a:r>
              <a:rPr lang="en-GB">
                <a:solidFill>
                  <a:srgbClr val="444444"/>
                </a:solidFill>
                <a:latin typeface="Arial Nova"/>
                <a:cs typeface="Arial"/>
              </a:rPr>
              <a:t>Meticulously preparing the fee waiver evidence will mean the  application is of a very high standard </a:t>
            </a:r>
            <a:r>
              <a:rPr lang="en-US">
                <a:solidFill>
                  <a:srgbClr val="444444"/>
                </a:solidFill>
                <a:latin typeface="Arial Nova"/>
                <a:cs typeface="Arial"/>
              </a:rPr>
              <a:t>​</a:t>
            </a:r>
          </a:p>
          <a:p>
            <a:endParaRPr lang="en-US">
              <a:solidFill>
                <a:srgbClr val="444444"/>
              </a:solidFill>
              <a:latin typeface="Arial Nova"/>
              <a:ea typeface="+mn-lt"/>
              <a:cs typeface="Arial"/>
            </a:endParaRPr>
          </a:p>
          <a:p>
            <a:r>
              <a:rPr lang="en-GB">
                <a:latin typeface="Arial Nova"/>
                <a:ea typeface="+mn-lt"/>
                <a:cs typeface="+mn-lt"/>
              </a:rPr>
              <a:t>Showing the family that someone cares about their case and is trying to help them </a:t>
            </a:r>
            <a:endParaRPr lang="en-US">
              <a:latin typeface="Arial Nova"/>
              <a:ea typeface="+mn-lt"/>
              <a:cs typeface="+mn-lt"/>
            </a:endParaRPr>
          </a:p>
          <a:p>
            <a:endParaRPr lang="en-GB">
              <a:latin typeface="Arial Nova"/>
              <a:ea typeface="+mn-lt"/>
              <a:cs typeface="+mn-lt"/>
            </a:endParaRPr>
          </a:p>
          <a:p>
            <a:r>
              <a:rPr lang="en-GB">
                <a:latin typeface="Arial Nova"/>
                <a:ea typeface="+mn-lt"/>
                <a:cs typeface="+mn-lt"/>
              </a:rPr>
              <a:t>Supporting the family to gather the evidence they need for the application and appreciating the importance of the application to them.</a:t>
            </a:r>
            <a:endParaRPr lang="en-GB">
              <a:solidFill>
                <a:srgbClr val="000000"/>
              </a:solidFill>
              <a:latin typeface="Arial Nova"/>
              <a:cs typeface="Calibri"/>
            </a:endParaRPr>
          </a:p>
          <a:p>
            <a:pPr>
              <a:buChar char="•"/>
            </a:pPr>
            <a:endParaRPr lang="en-US">
              <a:solidFill>
                <a:srgbClr val="444444"/>
              </a:solidFill>
              <a:cs typeface="Arial"/>
            </a:endParaRPr>
          </a:p>
        </p:txBody>
      </p:sp>
      <p:sp>
        <p:nvSpPr>
          <p:cNvPr id="27" name="TextBox 26">
            <a:extLst>
              <a:ext uri="{FF2B5EF4-FFF2-40B4-BE49-F238E27FC236}">
                <a16:creationId xmlns:a16="http://schemas.microsoft.com/office/drawing/2014/main" id="{03AB23BA-22A2-02C8-E053-B3AA5D19CE2B}"/>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4.</a:t>
            </a:r>
            <a:r>
              <a:rPr lang="en-GB" sz="1400">
                <a:latin typeface="Arial Nova"/>
                <a:cs typeface="Calibri Light"/>
              </a:rPr>
              <a:t>​ Working With Children and Families</a:t>
            </a:r>
            <a:endParaRPr lang="en-GB" sz="1400">
              <a:latin typeface="Arial Nova"/>
              <a:cs typeface="Calibri"/>
            </a:endParaRPr>
          </a:p>
        </p:txBody>
      </p:sp>
      <p:sp>
        <p:nvSpPr>
          <p:cNvPr id="29" name="Title 1">
            <a:extLst>
              <a:ext uri="{FF2B5EF4-FFF2-40B4-BE49-F238E27FC236}">
                <a16:creationId xmlns:a16="http://schemas.microsoft.com/office/drawing/2014/main" id="{EA428501-8415-F09D-B3A0-39CDDFB10408}"/>
              </a:ext>
            </a:extLst>
          </p:cNvPr>
          <p:cNvSpPr txBox="1">
            <a:spLocks/>
          </p:cNvSpPr>
          <p:nvPr/>
        </p:nvSpPr>
        <p:spPr>
          <a:xfrm>
            <a:off x="234896" y="2011011"/>
            <a:ext cx="2238224" cy="283554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bg1"/>
                </a:solidFill>
                <a:latin typeface="Arial Nova"/>
              </a:rPr>
              <a:t>Your Role and the Difference You Will Make</a:t>
            </a:r>
          </a:p>
        </p:txBody>
      </p:sp>
    </p:spTree>
    <p:extLst>
      <p:ext uri="{BB962C8B-B14F-4D97-AF65-F5344CB8AC3E}">
        <p14:creationId xmlns:p14="http://schemas.microsoft.com/office/powerpoint/2010/main" val="2183654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836A17-5F0E-8CA6-6344-655703CDBF1A}"/>
              </a:ext>
            </a:extLst>
          </p:cNvPr>
          <p:cNvSpPr/>
          <p:nvPr/>
        </p:nvSpPr>
        <p:spPr>
          <a:xfrm>
            <a:off x="-3628" y="2420"/>
            <a:ext cx="9150046" cy="6845903"/>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B6CB345-1746-98DA-C6B3-86C2FDCEFF25}"/>
              </a:ext>
            </a:extLst>
          </p:cNvPr>
          <p:cNvSpPr>
            <a:spLocks noGrp="1"/>
          </p:cNvSpPr>
          <p:nvPr>
            <p:ph type="title"/>
          </p:nvPr>
        </p:nvSpPr>
        <p:spPr>
          <a:xfrm>
            <a:off x="569461" y="3161166"/>
            <a:ext cx="7886700" cy="1461786"/>
          </a:xfrm>
        </p:spPr>
        <p:txBody>
          <a:bodyPr>
            <a:normAutofit/>
          </a:bodyPr>
          <a:lstStyle/>
          <a:p>
            <a:r>
              <a:rPr lang="en-GB" sz="4000" b="1">
                <a:solidFill>
                  <a:schemeClr val="bg1"/>
                </a:solidFill>
                <a:latin typeface="Arial Nova"/>
                <a:ea typeface="+mj-lt"/>
                <a:cs typeface="+mj-lt"/>
              </a:rPr>
              <a:t>5.  </a:t>
            </a:r>
            <a:br>
              <a:rPr lang="en-GB" sz="4000" b="1">
                <a:solidFill>
                  <a:schemeClr val="bg1"/>
                </a:solidFill>
                <a:latin typeface="Arial Nova"/>
                <a:ea typeface="+mj-lt"/>
                <a:cs typeface="+mj-lt"/>
              </a:rPr>
            </a:br>
            <a:r>
              <a:rPr lang="en-GB" sz="4000" b="1">
                <a:solidFill>
                  <a:schemeClr val="bg1"/>
                </a:solidFill>
                <a:latin typeface="Arial Nova"/>
                <a:ea typeface="+mj-lt"/>
                <a:cs typeface="+mj-lt"/>
              </a:rPr>
              <a:t>Top Tips</a:t>
            </a:r>
            <a:endParaRPr lang="en-GB" sz="4000" b="1">
              <a:solidFill>
                <a:schemeClr val="bg1"/>
              </a:solidFill>
              <a:latin typeface="Arial Nova"/>
              <a:cs typeface="Calibri Light"/>
            </a:endParaRPr>
          </a:p>
          <a:p>
            <a:endParaRPr lang="en-GB">
              <a:solidFill>
                <a:schemeClr val="bg1"/>
              </a:solidFill>
              <a:cs typeface="Calibri Light"/>
            </a:endParaRPr>
          </a:p>
        </p:txBody>
      </p:sp>
      <p:sp>
        <p:nvSpPr>
          <p:cNvPr id="7" name="TextBox 6">
            <a:extLst>
              <a:ext uri="{FF2B5EF4-FFF2-40B4-BE49-F238E27FC236}">
                <a16:creationId xmlns:a16="http://schemas.microsoft.com/office/drawing/2014/main" id="{FEBC7A2D-5A0C-E2E3-C109-A73A874C92A2}"/>
              </a:ext>
            </a:extLst>
          </p:cNvPr>
          <p:cNvSpPr txBox="1"/>
          <p:nvPr/>
        </p:nvSpPr>
        <p:spPr>
          <a:xfrm>
            <a:off x="1138162" y="4180114"/>
            <a:ext cx="50775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latin typeface="Arial Nova"/>
                <a:cs typeface="Segoe UI"/>
              </a:rPr>
              <a:t>Melissa Dames</a:t>
            </a:r>
            <a:endParaRPr lang="en-US" b="1">
              <a:solidFill>
                <a:schemeClr val="bg1"/>
              </a:solidFill>
              <a:latin typeface="Arial Nova"/>
              <a:cs typeface="Calibri"/>
            </a:endParaRPr>
          </a:p>
          <a:p>
            <a:r>
              <a:rPr lang="en-GB" i="1">
                <a:solidFill>
                  <a:schemeClr val="bg1"/>
                </a:solidFill>
                <a:latin typeface="Arial Nova"/>
                <a:cs typeface="Segoe UI"/>
              </a:rPr>
              <a:t>Solicitor</a:t>
            </a:r>
            <a:r>
              <a:rPr lang="en-US" i="1">
                <a:solidFill>
                  <a:schemeClr val="bg1"/>
                </a:solidFill>
                <a:latin typeface="Arial Nova"/>
                <a:cs typeface="Segoe UI"/>
              </a:rPr>
              <a:t>​, </a:t>
            </a:r>
            <a:r>
              <a:rPr lang="en-GB" i="1">
                <a:solidFill>
                  <a:schemeClr val="bg1"/>
                </a:solidFill>
                <a:latin typeface="Arial Nova"/>
                <a:cs typeface="Segoe UI"/>
              </a:rPr>
              <a:t>Arnold &amp; Porter</a:t>
            </a:r>
            <a:r>
              <a:rPr lang="en-US" i="1">
                <a:solidFill>
                  <a:schemeClr val="bg1"/>
                </a:solidFill>
                <a:latin typeface="Arial Nova"/>
                <a:cs typeface="Segoe UI"/>
              </a:rPr>
              <a:t>​</a:t>
            </a:r>
            <a:endParaRPr lang="en-US" i="1">
              <a:solidFill>
                <a:schemeClr val="bg1"/>
              </a:solidFill>
              <a:latin typeface="Arial Nova"/>
              <a:cs typeface="Calibri" panose="020F0502020204030204"/>
            </a:endParaRPr>
          </a:p>
          <a:p>
            <a:r>
              <a:rPr lang="en-GB">
                <a:solidFill>
                  <a:schemeClr val="bg1"/>
                </a:solidFill>
                <a:latin typeface="Arial Nova"/>
                <a:cs typeface="Segoe UI"/>
              </a:rPr>
              <a:t>​</a:t>
            </a:r>
          </a:p>
          <a:p>
            <a:r>
              <a:rPr lang="en-GB" b="1">
                <a:solidFill>
                  <a:schemeClr val="bg1"/>
                </a:solidFill>
                <a:latin typeface="Arial Nova"/>
                <a:cs typeface="Segoe UI"/>
              </a:rPr>
              <a:t>Melissa shares experience of fee waiver applications for </a:t>
            </a:r>
            <a:r>
              <a:rPr lang="en-GB" b="1" err="1">
                <a:solidFill>
                  <a:schemeClr val="bg1"/>
                </a:solidFill>
                <a:latin typeface="Arial Nova"/>
                <a:cs typeface="Segoe UI"/>
              </a:rPr>
              <a:t>KiND</a:t>
            </a:r>
            <a:r>
              <a:rPr lang="en-GB" b="1">
                <a:solidFill>
                  <a:schemeClr val="bg1"/>
                </a:solidFill>
                <a:latin typeface="Arial Nova"/>
                <a:cs typeface="Segoe UI"/>
              </a:rPr>
              <a:t> families.</a:t>
            </a:r>
          </a:p>
        </p:txBody>
      </p:sp>
    </p:spTree>
    <p:extLst>
      <p:ext uri="{BB962C8B-B14F-4D97-AF65-F5344CB8AC3E}">
        <p14:creationId xmlns:p14="http://schemas.microsoft.com/office/powerpoint/2010/main" val="1002797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836A17-5F0E-8CA6-6344-655703CDBF1A}"/>
              </a:ext>
            </a:extLst>
          </p:cNvPr>
          <p:cNvSpPr/>
          <p:nvPr/>
        </p:nvSpPr>
        <p:spPr>
          <a:xfrm>
            <a:off x="-3628" y="2420"/>
            <a:ext cx="9150046" cy="6845903"/>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B6CB345-1746-98DA-C6B3-86C2FDCEFF25}"/>
              </a:ext>
            </a:extLst>
          </p:cNvPr>
          <p:cNvSpPr>
            <a:spLocks noGrp="1"/>
          </p:cNvSpPr>
          <p:nvPr>
            <p:ph type="title"/>
          </p:nvPr>
        </p:nvSpPr>
        <p:spPr>
          <a:xfrm>
            <a:off x="811365" y="3584499"/>
            <a:ext cx="7886700" cy="1461786"/>
          </a:xfrm>
        </p:spPr>
        <p:txBody>
          <a:bodyPr>
            <a:normAutofit/>
          </a:bodyPr>
          <a:lstStyle/>
          <a:p>
            <a:r>
              <a:rPr lang="en-GB" sz="4000" b="1">
                <a:solidFill>
                  <a:schemeClr val="bg1"/>
                </a:solidFill>
                <a:latin typeface="Arial Nova"/>
                <a:ea typeface="+mj-lt"/>
                <a:cs typeface="+mj-lt"/>
              </a:rPr>
              <a:t>6.  </a:t>
            </a:r>
            <a:br>
              <a:rPr lang="en-GB" sz="4000" b="1">
                <a:solidFill>
                  <a:schemeClr val="bg1"/>
                </a:solidFill>
                <a:latin typeface="Arial Nova"/>
                <a:ea typeface="+mj-lt"/>
                <a:cs typeface="+mj-lt"/>
              </a:rPr>
            </a:br>
            <a:r>
              <a:rPr lang="en-GB" sz="4000" b="1">
                <a:solidFill>
                  <a:schemeClr val="bg1"/>
                </a:solidFill>
                <a:latin typeface="Arial Nova"/>
                <a:cs typeface="Calibri Light"/>
              </a:rPr>
              <a:t>Questions?</a:t>
            </a:r>
          </a:p>
          <a:p>
            <a:endParaRPr lang="en-GB">
              <a:solidFill>
                <a:schemeClr val="bg1"/>
              </a:solidFill>
              <a:cs typeface="Calibri Light"/>
            </a:endParaRPr>
          </a:p>
        </p:txBody>
      </p:sp>
    </p:spTree>
    <p:extLst>
      <p:ext uri="{BB962C8B-B14F-4D97-AF65-F5344CB8AC3E}">
        <p14:creationId xmlns:p14="http://schemas.microsoft.com/office/powerpoint/2010/main" val="169382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836A17-5F0E-8CA6-6344-655703CDBF1A}"/>
              </a:ext>
            </a:extLst>
          </p:cNvPr>
          <p:cNvSpPr/>
          <p:nvPr/>
        </p:nvSpPr>
        <p:spPr>
          <a:xfrm>
            <a:off x="-3628" y="2420"/>
            <a:ext cx="9150046" cy="6845903"/>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B6CB345-1746-98DA-C6B3-86C2FDCEFF25}"/>
              </a:ext>
            </a:extLst>
          </p:cNvPr>
          <p:cNvSpPr>
            <a:spLocks noGrp="1"/>
          </p:cNvSpPr>
          <p:nvPr>
            <p:ph type="title"/>
          </p:nvPr>
        </p:nvSpPr>
        <p:spPr>
          <a:xfrm>
            <a:off x="666222" y="4394880"/>
            <a:ext cx="7886700" cy="1461786"/>
          </a:xfrm>
        </p:spPr>
        <p:txBody>
          <a:bodyPr>
            <a:normAutofit fontScale="90000"/>
          </a:bodyPr>
          <a:lstStyle/>
          <a:p>
            <a:r>
              <a:rPr lang="en-GB" sz="4000" b="1">
                <a:solidFill>
                  <a:schemeClr val="bg1"/>
                </a:solidFill>
                <a:latin typeface="Arial Nova"/>
                <a:ea typeface="+mj-lt"/>
                <a:cs typeface="+mj-lt"/>
              </a:rPr>
              <a:t>2.  </a:t>
            </a:r>
            <a:br>
              <a:rPr lang="en-GB" sz="4000" b="1">
                <a:solidFill>
                  <a:schemeClr val="bg1"/>
                </a:solidFill>
                <a:latin typeface="Arial Nova"/>
                <a:ea typeface="+mj-lt"/>
                <a:cs typeface="+mj-lt"/>
              </a:rPr>
            </a:br>
            <a:r>
              <a:rPr lang="en-GB" sz="4000" b="1">
                <a:solidFill>
                  <a:schemeClr val="bg1"/>
                </a:solidFill>
                <a:latin typeface="Arial Nova"/>
                <a:ea typeface="+mj-lt"/>
                <a:cs typeface="+mj-lt"/>
              </a:rPr>
              <a:t>Introducing the Citizenship Fee Waiver Policy</a:t>
            </a:r>
            <a:endParaRPr lang="en-US" b="1">
              <a:solidFill>
                <a:schemeClr val="bg1"/>
              </a:solidFill>
              <a:cs typeface="Calibri Light"/>
            </a:endParaRPr>
          </a:p>
          <a:p>
            <a:endParaRPr lang="en-GB">
              <a:solidFill>
                <a:schemeClr val="bg1"/>
              </a:solidFill>
              <a:cs typeface="Calibri Light"/>
            </a:endParaRPr>
          </a:p>
        </p:txBody>
      </p:sp>
      <p:sp>
        <p:nvSpPr>
          <p:cNvPr id="5" name="Text Placeholder 4">
            <a:extLst>
              <a:ext uri="{FF2B5EF4-FFF2-40B4-BE49-F238E27FC236}">
                <a16:creationId xmlns:a16="http://schemas.microsoft.com/office/drawing/2014/main" id="{B1D2BEE9-839A-26C0-989E-919E91E1DE8C}"/>
              </a:ext>
            </a:extLst>
          </p:cNvPr>
          <p:cNvSpPr>
            <a:spLocks noGrp="1"/>
          </p:cNvSpPr>
          <p:nvPr>
            <p:ph type="body" idx="1"/>
          </p:nvPr>
        </p:nvSpPr>
        <p:spPr>
          <a:xfrm>
            <a:off x="1255983" y="5419248"/>
            <a:ext cx="7167638" cy="1325638"/>
          </a:xfrm>
        </p:spPr>
        <p:txBody>
          <a:bodyPr vert="horz" lIns="91440" tIns="45720" rIns="91440" bIns="45720" rtlCol="0" anchor="t">
            <a:normAutofit/>
          </a:bodyPr>
          <a:lstStyle/>
          <a:p>
            <a:r>
              <a:rPr lang="en-GB" sz="1800" b="1">
                <a:solidFill>
                  <a:schemeClr val="bg1"/>
                </a:solidFill>
                <a:latin typeface="Arial Nova"/>
              </a:rPr>
              <a:t>Rebecca Flint</a:t>
            </a:r>
            <a:endParaRPr lang="en-GB" sz="1800" b="1">
              <a:solidFill>
                <a:schemeClr val="bg1"/>
              </a:solidFill>
              <a:latin typeface="Arial Nova"/>
              <a:cs typeface="Calibri"/>
            </a:endParaRPr>
          </a:p>
          <a:p>
            <a:r>
              <a:rPr lang="en-GB" sz="1800" i="1">
                <a:solidFill>
                  <a:schemeClr val="bg1"/>
                </a:solidFill>
                <a:latin typeface="Arial Nova"/>
                <a:ea typeface="+mn-lt"/>
                <a:cs typeface="+mn-lt"/>
              </a:rPr>
              <a:t>Islington Law Centre, KIND Supervising Solicitor</a:t>
            </a:r>
            <a:endParaRPr lang="en-GB" sz="1800" i="1">
              <a:solidFill>
                <a:schemeClr val="bg1"/>
              </a:solidFill>
              <a:latin typeface="Arial Nova"/>
            </a:endParaRPr>
          </a:p>
        </p:txBody>
      </p:sp>
    </p:spTree>
    <p:extLst>
      <p:ext uri="{BB962C8B-B14F-4D97-AF65-F5344CB8AC3E}">
        <p14:creationId xmlns:p14="http://schemas.microsoft.com/office/powerpoint/2010/main" val="317984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561869-C232-6865-6500-44FC1A32359E}"/>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68E4750-81F6-20A4-C0D0-303599AB2750}"/>
              </a:ext>
            </a:extLst>
          </p:cNvPr>
          <p:cNvSpPr>
            <a:spLocks noGrp="1"/>
          </p:cNvSpPr>
          <p:nvPr>
            <p:ph idx="1"/>
          </p:nvPr>
        </p:nvSpPr>
        <p:spPr>
          <a:xfrm>
            <a:off x="2751403" y="1668442"/>
            <a:ext cx="5872804" cy="4032069"/>
          </a:xfrm>
        </p:spPr>
        <p:txBody>
          <a:bodyPr vert="horz" lIns="91440" tIns="45720" rIns="91440" bIns="45720" rtlCol="0" anchor="t">
            <a:normAutofit/>
          </a:bodyPr>
          <a:lstStyle/>
          <a:p>
            <a:pPr marL="0" indent="0">
              <a:buNone/>
            </a:pPr>
            <a:r>
              <a:rPr lang="en-GB" sz="1800">
                <a:effectLst/>
                <a:latin typeface="Arial Nova"/>
                <a:ea typeface="Calibri" panose="020F0502020204030204" pitchFamily="34" charset="0"/>
              </a:rPr>
              <a:t>Children are now eligible to apply for a fee waiver to cover the </a:t>
            </a:r>
            <a:r>
              <a:rPr lang="en-GB" sz="1800">
                <a:latin typeface="Arial Nova"/>
                <a:ea typeface="Calibri" panose="020F0502020204030204" pitchFamily="34" charset="0"/>
              </a:rPr>
              <a:t>full cost of the application fee. </a:t>
            </a:r>
            <a:endParaRPr lang="en-US"/>
          </a:p>
          <a:p>
            <a:pPr marL="0" indent="0">
              <a:buNone/>
            </a:pPr>
            <a:endParaRPr lang="en-GB" sz="1800">
              <a:effectLst/>
              <a:latin typeface="Arial Nova"/>
              <a:ea typeface="Calibri" panose="020F0502020204030204" pitchFamily="34" charset="0"/>
            </a:endParaRPr>
          </a:p>
          <a:p>
            <a:pPr lvl="2"/>
            <a:r>
              <a:rPr lang="en-GB" sz="1800">
                <a:latin typeface="Arial Nova"/>
              </a:rPr>
              <a:t>The guidance: </a:t>
            </a:r>
            <a:r>
              <a:rPr lang="en-US" sz="1800">
                <a:latin typeface="Arial Nova"/>
                <a:hlinkClick r:id="rId2">
                  <a:extLst>
                    <a:ext uri="{A12FA001-AC4F-418D-AE19-62706E023703}">
                      <ahyp:hlinkClr xmlns:ahyp="http://schemas.microsoft.com/office/drawing/2018/hyperlinkcolor" val="tx"/>
                    </a:ext>
                  </a:extLst>
                </a:hlinkClick>
              </a:rPr>
              <a:t>Affordability fee waiver: Citizenship registration for individuals under the age of 18  Version 1.0</a:t>
            </a:r>
            <a:endParaRPr lang="en-US" sz="1800">
              <a:latin typeface="Arial Nova"/>
            </a:endParaRPr>
          </a:p>
          <a:p>
            <a:pPr lvl="2"/>
            <a:r>
              <a:rPr lang="en-US" sz="1800" b="1">
                <a:solidFill>
                  <a:schemeClr val="accent2"/>
                </a:solidFill>
                <a:latin typeface="Arial Nova"/>
              </a:rPr>
              <a:t>Read this! </a:t>
            </a:r>
            <a:endParaRPr lang="en-US" sz="1800" b="1">
              <a:solidFill>
                <a:schemeClr val="accent2"/>
              </a:solidFill>
              <a:latin typeface="Arial Nova"/>
              <a:cs typeface="Calibri"/>
            </a:endParaRPr>
          </a:p>
          <a:p>
            <a:pPr marL="0" indent="0">
              <a:buNone/>
            </a:pPr>
            <a:endParaRPr lang="en-US" sz="1800">
              <a:latin typeface="Arial Nova"/>
            </a:endParaRPr>
          </a:p>
          <a:p>
            <a:pPr marL="0" indent="0">
              <a:buNone/>
            </a:pPr>
            <a:r>
              <a:rPr lang="en-GB" sz="1800">
                <a:latin typeface="Arial Nova"/>
              </a:rPr>
              <a:t>It is important to refer to </a:t>
            </a:r>
            <a:r>
              <a:rPr lang="en-GB" sz="1800" b="1" u="sng">
                <a:solidFill>
                  <a:schemeClr val="accent2"/>
                </a:solidFill>
                <a:latin typeface="Arial Nova"/>
              </a:rPr>
              <a:t>the current policy</a:t>
            </a:r>
            <a:r>
              <a:rPr lang="en-GB" sz="1800" b="1" u="sng">
                <a:latin typeface="Arial Nova"/>
              </a:rPr>
              <a:t> </a:t>
            </a:r>
            <a:r>
              <a:rPr lang="en-GB" sz="1800">
                <a:latin typeface="Arial Nova"/>
              </a:rPr>
              <a:t>when preparing your application as they show you what you will need to demonstrate to make a successful application</a:t>
            </a:r>
            <a:endParaRPr lang="en-US" sz="1800">
              <a:latin typeface="Arial Nova"/>
            </a:endParaRPr>
          </a:p>
        </p:txBody>
      </p:sp>
      <p:pic>
        <p:nvPicPr>
          <p:cNvPr id="5" name="Graphic 4" descr="Document with solid fill">
            <a:extLst>
              <a:ext uri="{FF2B5EF4-FFF2-40B4-BE49-F238E27FC236}">
                <a16:creationId xmlns:a16="http://schemas.microsoft.com/office/drawing/2014/main" id="{56C7EEB8-105B-9447-C958-2CA455C768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3941" y="2862363"/>
            <a:ext cx="562130" cy="568177"/>
          </a:xfrm>
          <a:prstGeom prst="rect">
            <a:avLst/>
          </a:prstGeom>
        </p:spPr>
      </p:pic>
      <p:pic>
        <p:nvPicPr>
          <p:cNvPr id="7" name="Picture 6" descr="Logo&#10;&#10;Description automatically generated">
            <a:extLst>
              <a:ext uri="{FF2B5EF4-FFF2-40B4-BE49-F238E27FC236}">
                <a16:creationId xmlns:a16="http://schemas.microsoft.com/office/drawing/2014/main" id="{B107F159-1AA3-C73B-ED5C-240277DE0F47}"/>
              </a:ext>
            </a:extLst>
          </p:cNvPr>
          <p:cNvPicPr>
            <a:picLocks noChangeAspect="1"/>
          </p:cNvPicPr>
          <p:nvPr/>
        </p:nvPicPr>
        <p:blipFill>
          <a:blip r:embed="rId5" cstate="print">
            <a:extLst>
              <a:ext uri="{28A0092B-C50C-407E-A947-70E740481C1C}">
                <a14:useLocalDpi xmlns:a14="http://schemas.microsoft.com/office/drawing/2010/main" val="0"/>
              </a:ext>
            </a:extLst>
          </a:blip>
          <a:srcRect t="18793" b="18793"/>
          <a:stretch/>
        </p:blipFill>
        <p:spPr>
          <a:xfrm>
            <a:off x="7095754" y="5852843"/>
            <a:ext cx="1714107" cy="762614"/>
          </a:xfrm>
          <a:prstGeom prst="rect">
            <a:avLst/>
          </a:prstGeom>
        </p:spPr>
      </p:pic>
      <p:sp>
        <p:nvSpPr>
          <p:cNvPr id="17" name="Title 1">
            <a:extLst>
              <a:ext uri="{FF2B5EF4-FFF2-40B4-BE49-F238E27FC236}">
                <a16:creationId xmlns:a16="http://schemas.microsoft.com/office/drawing/2014/main" id="{03B849B6-716B-7CDE-7D7B-9517241372E3}"/>
              </a:ext>
            </a:extLst>
          </p:cNvPr>
          <p:cNvSpPr>
            <a:spLocks noGrp="1"/>
          </p:cNvSpPr>
          <p:nvPr>
            <p:ph type="title"/>
          </p:nvPr>
        </p:nvSpPr>
        <p:spPr>
          <a:xfrm>
            <a:off x="234896" y="2700437"/>
            <a:ext cx="1893510" cy="1468781"/>
          </a:xfrm>
        </p:spPr>
        <p:txBody>
          <a:bodyPr>
            <a:noAutofit/>
          </a:bodyPr>
          <a:lstStyle/>
          <a:p>
            <a:r>
              <a:rPr lang="en-GB" sz="2800" b="1">
                <a:solidFill>
                  <a:schemeClr val="bg1"/>
                </a:solidFill>
                <a:latin typeface="Arial Nova"/>
              </a:rPr>
              <a:t>The Fee Waiver</a:t>
            </a:r>
            <a:endParaRPr lang="en-US" sz="2800">
              <a:solidFill>
                <a:schemeClr val="bg1"/>
              </a:solidFill>
              <a:cs typeface="Calibri Light"/>
            </a:endParaRPr>
          </a:p>
        </p:txBody>
      </p:sp>
      <p:sp>
        <p:nvSpPr>
          <p:cNvPr id="19" name="TextBox 18">
            <a:extLst>
              <a:ext uri="{FF2B5EF4-FFF2-40B4-BE49-F238E27FC236}">
                <a16:creationId xmlns:a16="http://schemas.microsoft.com/office/drawing/2014/main" id="{F4A952A9-01E4-1135-D2B8-BF47039D895D}"/>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
        <p:nvSpPr>
          <p:cNvPr id="21" name="TextBox 20">
            <a:extLst>
              <a:ext uri="{FF2B5EF4-FFF2-40B4-BE49-F238E27FC236}">
                <a16:creationId xmlns:a16="http://schemas.microsoft.com/office/drawing/2014/main" id="{DC649512-C95D-A1EB-D98B-95EE37FB6042}"/>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spTree>
    <p:extLst>
      <p:ext uri="{BB962C8B-B14F-4D97-AF65-F5344CB8AC3E}">
        <p14:creationId xmlns:p14="http://schemas.microsoft.com/office/powerpoint/2010/main" val="67409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87420F-D83F-A3C4-4354-8A863467FC8D}"/>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48CF33E-197D-8E62-3992-D6BA7A3FEAA3}"/>
              </a:ext>
            </a:extLst>
          </p:cNvPr>
          <p:cNvSpPr>
            <a:spLocks noGrp="1"/>
          </p:cNvSpPr>
          <p:nvPr>
            <p:ph type="title"/>
          </p:nvPr>
        </p:nvSpPr>
        <p:spPr>
          <a:xfrm>
            <a:off x="59515" y="2978628"/>
            <a:ext cx="2238223" cy="888209"/>
          </a:xfrm>
        </p:spPr>
        <p:txBody>
          <a:bodyPr vert="horz" lIns="91440" tIns="45720" rIns="91440" bIns="45720" rtlCol="0" anchor="ctr">
            <a:noAutofit/>
          </a:bodyPr>
          <a:lstStyle/>
          <a:p>
            <a:r>
              <a:rPr lang="en-GB" sz="2800" b="1">
                <a:solidFill>
                  <a:schemeClr val="bg1"/>
                </a:solidFill>
                <a:latin typeface="Arial Nova"/>
              </a:rPr>
              <a:t>Background to the changes</a:t>
            </a:r>
            <a:r>
              <a:rPr lang="en-GB" sz="2800" b="1">
                <a:solidFill>
                  <a:schemeClr val="bg1"/>
                </a:solidFill>
              </a:rPr>
              <a:t> </a:t>
            </a:r>
            <a:endParaRPr lang="en-GB" sz="2800" b="1">
              <a:solidFill>
                <a:schemeClr val="bg1"/>
              </a:solidFill>
              <a:cs typeface="Calibri Light"/>
            </a:endParaRPr>
          </a:p>
        </p:txBody>
      </p:sp>
      <p:sp>
        <p:nvSpPr>
          <p:cNvPr id="3" name="Content Placeholder 2">
            <a:extLst>
              <a:ext uri="{FF2B5EF4-FFF2-40B4-BE49-F238E27FC236}">
                <a16:creationId xmlns:a16="http://schemas.microsoft.com/office/drawing/2014/main" id="{2E7A1C4C-6D87-22F3-54AB-E48411480B98}"/>
              </a:ext>
            </a:extLst>
          </p:cNvPr>
          <p:cNvSpPr>
            <a:spLocks noGrp="1"/>
          </p:cNvSpPr>
          <p:nvPr>
            <p:ph idx="1"/>
          </p:nvPr>
        </p:nvSpPr>
        <p:spPr>
          <a:xfrm>
            <a:off x="3192487" y="1752862"/>
            <a:ext cx="5080606" cy="4345291"/>
          </a:xfrm>
        </p:spPr>
        <p:txBody>
          <a:bodyPr vert="horz" lIns="91440" tIns="45720" rIns="91440" bIns="45720" rtlCol="0" anchor="t">
            <a:normAutofit/>
          </a:bodyPr>
          <a:lstStyle/>
          <a:p>
            <a:pPr marL="0" indent="0">
              <a:buNone/>
            </a:pPr>
            <a:r>
              <a:rPr lang="en-GB" sz="1800">
                <a:effectLst/>
                <a:latin typeface="Arial Nova"/>
                <a:ea typeface="Calibri" panose="020F0502020204030204" pitchFamily="34" charset="0"/>
              </a:rPr>
              <a:t>Following litigation in 2019 pursued by PRCBC (</a:t>
            </a:r>
            <a:r>
              <a:rPr lang="en-GB" sz="1800" u="sng">
                <a:effectLst/>
                <a:latin typeface="Arial Nova"/>
                <a:ea typeface="Calibri" panose="020F0502020204030204" pitchFamily="34" charset="0"/>
                <a:hlinkClick r:id="rId2">
                  <a:extLst>
                    <a:ext uri="{A12FA001-AC4F-418D-AE19-62706E023703}">
                      <ahyp:hlinkClr xmlns:ahyp="http://schemas.microsoft.com/office/drawing/2018/hyperlinkcolor" val="tx"/>
                    </a:ext>
                  </a:extLst>
                </a:hlinkClick>
              </a:rPr>
              <a:t>PRCBC, O&amp;A v SSHD</a:t>
            </a:r>
            <a:r>
              <a:rPr lang="en-GB" sz="1800">
                <a:effectLst/>
                <a:latin typeface="Arial Nova"/>
                <a:ea typeface="Calibri" panose="020F0502020204030204" pitchFamily="34" charset="0"/>
              </a:rPr>
              <a:t>), confirmed by the </a:t>
            </a:r>
            <a:r>
              <a:rPr lang="en-GB" sz="1800" u="sng">
                <a:effectLst/>
                <a:latin typeface="Arial Nova"/>
                <a:ea typeface="Calibri" panose="020F0502020204030204" pitchFamily="34" charset="0"/>
                <a:hlinkClick r:id="rId3">
                  <a:extLst>
                    <a:ext uri="{A12FA001-AC4F-418D-AE19-62706E023703}">
                      <ahyp:hlinkClr xmlns:ahyp="http://schemas.microsoft.com/office/drawing/2018/hyperlinkcolor" val="tx"/>
                    </a:ext>
                  </a:extLst>
                </a:hlinkClick>
              </a:rPr>
              <a:t>CA</a:t>
            </a:r>
            <a:r>
              <a:rPr lang="en-GB" sz="1800">
                <a:effectLst/>
                <a:latin typeface="Arial Nova"/>
                <a:ea typeface="Calibri" panose="020F0502020204030204" pitchFamily="34" charset="0"/>
              </a:rPr>
              <a:t> </a:t>
            </a:r>
            <a:r>
              <a:rPr lang="en-GB" sz="1800">
                <a:latin typeface="Arial Nova"/>
                <a:ea typeface="Calibri" panose="020F0502020204030204" pitchFamily="34" charset="0"/>
              </a:rPr>
              <a:t>in 2021</a:t>
            </a:r>
            <a:r>
              <a:rPr lang="en-GB" sz="1800">
                <a:effectLst/>
                <a:latin typeface="Arial Nova"/>
                <a:ea typeface="Calibri" panose="020F0502020204030204" pitchFamily="34" charset="0"/>
              </a:rPr>
              <a:t>, the HO, in </a:t>
            </a:r>
            <a:r>
              <a:rPr lang="en-GB" sz="1800">
                <a:latin typeface="Arial Nova"/>
                <a:ea typeface="Calibri" panose="020F0502020204030204" pitchFamily="34" charset="0"/>
              </a:rPr>
              <a:t>Ma</a:t>
            </a:r>
            <a:r>
              <a:rPr lang="en-GB" sz="1800">
                <a:effectLst/>
                <a:latin typeface="Arial Nova"/>
                <a:ea typeface="Calibri" panose="020F0502020204030204" pitchFamily="34" charset="0"/>
              </a:rPr>
              <a:t>y 2022, finally reviewed their fee policy for citizenship applications.</a:t>
            </a:r>
            <a:r>
              <a:rPr lang="en-GB" sz="1800">
                <a:latin typeface="Arial Nova"/>
                <a:ea typeface="Calibri" panose="020F0502020204030204" pitchFamily="34" charset="0"/>
              </a:rPr>
              <a:t> </a:t>
            </a:r>
            <a:endParaRPr lang="en-US"/>
          </a:p>
          <a:p>
            <a:pPr marL="0" indent="0">
              <a:buNone/>
            </a:pPr>
            <a:endParaRPr lang="en-GB" sz="1800">
              <a:effectLst/>
              <a:latin typeface="Arial Nova"/>
              <a:ea typeface="Calibri" panose="020F0502020204030204" pitchFamily="34" charset="0"/>
            </a:endParaRPr>
          </a:p>
          <a:p>
            <a:pPr marL="0" indent="0">
              <a:buNone/>
            </a:pPr>
            <a:r>
              <a:rPr lang="en-GB" sz="1800">
                <a:effectLst/>
                <a:latin typeface="Arial Nova"/>
                <a:ea typeface="Calibri" panose="020F0502020204030204" pitchFamily="34" charset="0"/>
              </a:rPr>
              <a:t>The HC and the CA found that the registration fee was unlawful in that the fees were set without the SSHD considering the best interests of the child, as per their statutory duties under </a:t>
            </a:r>
            <a:r>
              <a:rPr lang="en-GB" sz="1800">
                <a:effectLst/>
                <a:latin typeface="Arial Nova"/>
                <a:ea typeface="Calibri" panose="020F0502020204030204" pitchFamily="34" charset="0"/>
                <a:hlinkClick r:id="rId4">
                  <a:extLst>
                    <a:ext uri="{A12FA001-AC4F-418D-AE19-62706E023703}">
                      <ahyp:hlinkClr xmlns:ahyp="http://schemas.microsoft.com/office/drawing/2018/hyperlinkcolor" val="tx"/>
                    </a:ext>
                  </a:extLst>
                </a:hlinkClick>
              </a:rPr>
              <a:t>s55 BCIA 2009</a:t>
            </a:r>
            <a:r>
              <a:rPr lang="en-GB" sz="1800">
                <a:effectLst/>
                <a:latin typeface="Arial Nova"/>
                <a:ea typeface="Calibri" panose="020F0502020204030204" pitchFamily="34" charset="0"/>
              </a:rPr>
              <a:t>.</a:t>
            </a:r>
            <a:r>
              <a:rPr lang="en-GB" sz="1800">
                <a:latin typeface="Arial Nova"/>
                <a:ea typeface="Calibri" panose="020F0502020204030204" pitchFamily="34" charset="0"/>
              </a:rPr>
              <a:t> </a:t>
            </a:r>
            <a:endParaRPr lang="en-GB" sz="1800">
              <a:effectLst/>
              <a:latin typeface="Arial Nova"/>
              <a:ea typeface="Calibri" panose="020F0502020204030204" pitchFamily="34" charset="0"/>
              <a:cs typeface="Calibri"/>
            </a:endParaRPr>
          </a:p>
        </p:txBody>
      </p:sp>
      <p:pic>
        <p:nvPicPr>
          <p:cNvPr id="9" name="Picture 8" descr="Logo&#10;&#10;Description automatically generated">
            <a:extLst>
              <a:ext uri="{FF2B5EF4-FFF2-40B4-BE49-F238E27FC236}">
                <a16:creationId xmlns:a16="http://schemas.microsoft.com/office/drawing/2014/main" id="{3A0AA649-942C-9C9C-5F34-315EE8658159}"/>
              </a:ext>
            </a:extLst>
          </p:cNvPr>
          <p:cNvPicPr>
            <a:picLocks noChangeAspect="1"/>
          </p:cNvPicPr>
          <p:nvPr/>
        </p:nvPicPr>
        <p:blipFill>
          <a:blip r:embed="rId5"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6" name="TextBox 15">
            <a:extLst>
              <a:ext uri="{FF2B5EF4-FFF2-40B4-BE49-F238E27FC236}">
                <a16:creationId xmlns:a16="http://schemas.microsoft.com/office/drawing/2014/main" id="{FA2B036E-7A25-9F7C-DE69-C9B8743C51FC}"/>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sp>
        <p:nvSpPr>
          <p:cNvPr id="18" name="TextBox 17">
            <a:extLst>
              <a:ext uri="{FF2B5EF4-FFF2-40B4-BE49-F238E27FC236}">
                <a16:creationId xmlns:a16="http://schemas.microsoft.com/office/drawing/2014/main" id="{CB1DAD4A-AD8F-EFC3-7347-5ED23572AA6E}"/>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Tree>
    <p:extLst>
      <p:ext uri="{BB962C8B-B14F-4D97-AF65-F5344CB8AC3E}">
        <p14:creationId xmlns:p14="http://schemas.microsoft.com/office/powerpoint/2010/main" val="307066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70B237-4837-90B9-842F-26C290AF0373}"/>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F9679C8-589E-9541-56F1-26D839C9F6D0}"/>
              </a:ext>
            </a:extLst>
          </p:cNvPr>
          <p:cNvSpPr>
            <a:spLocks noGrp="1"/>
          </p:cNvSpPr>
          <p:nvPr>
            <p:ph idx="1"/>
          </p:nvPr>
        </p:nvSpPr>
        <p:spPr/>
        <p:txBody>
          <a:bodyPr/>
          <a:lstStyle/>
          <a:p>
            <a:pPr marL="0" indent="0">
              <a:buNone/>
            </a:pPr>
            <a:endParaRPr lang="en-GB" sz="2000">
              <a:solidFill>
                <a:schemeClr val="tx2"/>
              </a:solidFill>
              <a:effectLst/>
              <a:ea typeface="Calibri" panose="020F0502020204030204" pitchFamily="34" charset="0"/>
            </a:endParaRPr>
          </a:p>
          <a:p>
            <a:endParaRPr lang="en-GB" sz="2000">
              <a:solidFill>
                <a:schemeClr val="tx2"/>
              </a:solidFill>
              <a:ea typeface="Calibri" panose="020F0502020204030204" pitchFamily="34" charset="0"/>
            </a:endParaRPr>
          </a:p>
          <a:p>
            <a:endParaRPr lang="en-GB" sz="2000">
              <a:solidFill>
                <a:schemeClr val="tx2"/>
              </a:solidFill>
              <a:ea typeface="Calibri" panose="020F0502020204030204" pitchFamily="34" charset="0"/>
            </a:endParaRPr>
          </a:p>
          <a:p>
            <a:endParaRPr lang="en-GB" sz="2000">
              <a:solidFill>
                <a:schemeClr val="tx2"/>
              </a:solidFill>
              <a:ea typeface="Calibri" panose="020F0502020204030204" pitchFamily="34" charset="0"/>
            </a:endParaRPr>
          </a:p>
          <a:p>
            <a:endParaRPr lang="en-GB" sz="2000">
              <a:solidFill>
                <a:schemeClr val="tx2"/>
              </a:solidFill>
              <a:ea typeface="Calibri" panose="020F0502020204030204" pitchFamily="34" charset="0"/>
            </a:endParaRPr>
          </a:p>
          <a:p>
            <a:endParaRPr lang="en-GB" sz="2000">
              <a:solidFill>
                <a:schemeClr val="tx2"/>
              </a:solidFill>
              <a:ea typeface="Calibri" panose="020F0502020204030204" pitchFamily="34" charset="0"/>
            </a:endParaRPr>
          </a:p>
          <a:p>
            <a:endParaRPr lang="en-GB" sz="2000">
              <a:solidFill>
                <a:schemeClr val="tx2"/>
              </a:solidFill>
              <a:ea typeface="Calibri" panose="020F0502020204030204" pitchFamily="34" charset="0"/>
            </a:endParaRPr>
          </a:p>
          <a:p>
            <a:endParaRPr lang="en-GB" sz="2000">
              <a:solidFill>
                <a:schemeClr val="tx2"/>
              </a:solidFill>
              <a:ea typeface="Calibri" panose="020F0502020204030204" pitchFamily="34" charset="0"/>
            </a:endParaRPr>
          </a:p>
        </p:txBody>
      </p:sp>
      <p:graphicFrame>
        <p:nvGraphicFramePr>
          <p:cNvPr id="6" name="Table 6">
            <a:extLst>
              <a:ext uri="{FF2B5EF4-FFF2-40B4-BE49-F238E27FC236}">
                <a16:creationId xmlns:a16="http://schemas.microsoft.com/office/drawing/2014/main" id="{B762AACE-15FE-4CAA-98A7-B5E8C514C896}"/>
              </a:ext>
            </a:extLst>
          </p:cNvPr>
          <p:cNvGraphicFramePr>
            <a:graphicFrameLocks noGrp="1"/>
          </p:cNvGraphicFramePr>
          <p:nvPr>
            <p:extLst>
              <p:ext uri="{D42A27DB-BD31-4B8C-83A1-F6EECF244321}">
                <p14:modId xmlns:p14="http://schemas.microsoft.com/office/powerpoint/2010/main" val="3437948916"/>
              </p:ext>
            </p:extLst>
          </p:nvPr>
        </p:nvGraphicFramePr>
        <p:xfrm>
          <a:off x="2715380" y="1348619"/>
          <a:ext cx="6030715" cy="4520260"/>
        </p:xfrm>
        <a:graphic>
          <a:graphicData uri="http://schemas.openxmlformats.org/drawingml/2006/table">
            <a:tbl>
              <a:tblPr firstRow="1" bandRow="1">
                <a:tableStyleId>{5C22544A-7EE6-4342-B048-85BDC9FD1C3A}</a:tableStyleId>
              </a:tblPr>
              <a:tblGrid>
                <a:gridCol w="6030715">
                  <a:extLst>
                    <a:ext uri="{9D8B030D-6E8A-4147-A177-3AD203B41FA5}">
                      <a16:colId xmlns:a16="http://schemas.microsoft.com/office/drawing/2014/main" val="3004475918"/>
                    </a:ext>
                  </a:extLst>
                </a:gridCol>
              </a:tblGrid>
              <a:tr h="97072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a:buChar char="Ø"/>
                        <a:tabLst/>
                        <a:defRPr/>
                      </a:pPr>
                      <a:r>
                        <a:rPr lang="en-GB" sz="1800">
                          <a:solidFill>
                            <a:schemeClr val="accent2"/>
                          </a:solidFill>
                          <a:latin typeface="Arial Nova"/>
                          <a:ea typeface="Calibri" panose="020F0502020204030204" pitchFamily="34" charset="0"/>
                        </a:rPr>
                        <a:t>The HO carried out an</a:t>
                      </a:r>
                      <a:r>
                        <a:rPr lang="en-GB" sz="1800">
                          <a:solidFill>
                            <a:schemeClr val="tx1"/>
                          </a:solidFill>
                          <a:latin typeface="Arial Nova"/>
                          <a:ea typeface="Calibri" panose="020F0502020204030204" pitchFamily="34" charset="0"/>
                        </a:rPr>
                        <a:t> </a:t>
                      </a:r>
                      <a:r>
                        <a:rPr lang="en-GB" sz="1800">
                          <a:solidFill>
                            <a:schemeClr val="tx1"/>
                          </a:solidFill>
                          <a:latin typeface="Arial Nova"/>
                          <a:ea typeface="Calibri" panose="020F0502020204030204" pitchFamily="34" charset="0"/>
                          <a:hlinkClick r:id="rId2">
                            <a:extLst>
                              <a:ext uri="{A12FA001-AC4F-418D-AE19-62706E023703}">
                                <ahyp:hlinkClr xmlns:ahyp="http://schemas.microsoft.com/office/drawing/2018/hyperlinkcolor" val="tx"/>
                              </a:ext>
                            </a:extLst>
                          </a:hlinkClick>
                        </a:rPr>
                        <a:t>impact assessment.</a:t>
                      </a:r>
                      <a:endParaRPr lang="en-GB" sz="1800">
                        <a:solidFill>
                          <a:schemeClr val="tx1"/>
                        </a:solidFill>
                        <a:latin typeface="Arial Nova"/>
                        <a:ea typeface="Calibri" panose="020F0502020204030204" pitchFamily="34" charset="0"/>
                      </a:endParaRPr>
                    </a:p>
                  </a:txBody>
                  <a:tcPr anchor="ctr">
                    <a:noFill/>
                  </a:tcPr>
                </a:tc>
                <a:extLst>
                  <a:ext uri="{0D108BD9-81ED-4DB2-BD59-A6C34878D82A}">
                    <a16:rowId xmlns:a16="http://schemas.microsoft.com/office/drawing/2014/main" val="3163259955"/>
                  </a:ext>
                </a:extLst>
              </a:tr>
              <a:tr h="970723">
                <a:tc>
                  <a:txBody>
                    <a:bodyPr/>
                    <a:lstStyle/>
                    <a:p>
                      <a:pPr marL="342900" marR="0" lvl="0" indent="-342900" algn="l" rtl="0" eaLnBrk="1" fontAlgn="auto" latinLnBrk="0" hangingPunct="1">
                        <a:lnSpc>
                          <a:spcPct val="100000"/>
                        </a:lnSpc>
                        <a:spcBef>
                          <a:spcPts val="0"/>
                        </a:spcBef>
                        <a:spcAft>
                          <a:spcPts val="0"/>
                        </a:spcAft>
                        <a:buClrTx/>
                        <a:buSzTx/>
                        <a:buFont typeface="Wingdings"/>
                        <a:buChar char="Ø"/>
                      </a:pPr>
                      <a:r>
                        <a:rPr lang="en-GB" sz="1800">
                          <a:solidFill>
                            <a:schemeClr val="tx1"/>
                          </a:solidFill>
                          <a:latin typeface="Arial Nova"/>
                          <a:ea typeface="Calibri" panose="020F0502020204030204" pitchFamily="34" charset="0"/>
                        </a:rPr>
                        <a:t>This considered the impacts of the costs of the fees on, ‘</a:t>
                      </a:r>
                      <a:r>
                        <a:rPr lang="en-US" sz="1800" i="1">
                          <a:solidFill>
                            <a:schemeClr val="tx1"/>
                          </a:solidFill>
                          <a:latin typeface="Arial Nova"/>
                          <a:ea typeface="Calibri" panose="020F0502020204030204" pitchFamily="34" charset="0"/>
                          <a:hlinkClick r:id="rId3">
                            <a:extLst>
                              <a:ext uri="{A12FA001-AC4F-418D-AE19-62706E023703}">
                                <ahyp:hlinkClr xmlns:ahyp="http://schemas.microsoft.com/office/drawing/2018/hyperlinkcolor" val="tx"/>
                              </a:ext>
                            </a:extLst>
                          </a:hlinkClick>
                        </a:rPr>
                        <a:t>some children’s ability to register as a British Citizen and consequential impacts on their individual rights both in childhood and later adulthood, and on their wider wellbeing</a:t>
                      </a:r>
                      <a:r>
                        <a:rPr lang="en-US" sz="1800" i="1">
                          <a:solidFill>
                            <a:schemeClr val="tx1"/>
                          </a:solidFill>
                          <a:latin typeface="Arial Nova"/>
                          <a:ea typeface="Calibri" panose="020F0502020204030204" pitchFamily="34" charset="0"/>
                        </a:rPr>
                        <a:t>’. </a:t>
                      </a:r>
                      <a:endParaRPr lang="en-GB" sz="1800" i="1" dirty="0">
                        <a:solidFill>
                          <a:schemeClr val="tx1"/>
                        </a:solidFill>
                        <a:effectLst/>
                        <a:latin typeface="Arial Nova"/>
                        <a:ea typeface="Calibri" panose="020F0502020204030204" pitchFamily="34" charset="0"/>
                      </a:endParaRPr>
                    </a:p>
                  </a:txBody>
                  <a:tcPr anchor="ctr">
                    <a:noFill/>
                  </a:tcPr>
                </a:tc>
                <a:extLst>
                  <a:ext uri="{0D108BD9-81ED-4DB2-BD59-A6C34878D82A}">
                    <a16:rowId xmlns:a16="http://schemas.microsoft.com/office/drawing/2014/main" val="3762535248"/>
                  </a:ext>
                </a:extLst>
              </a:tr>
              <a:tr h="97072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a:buChar char="Ø"/>
                        <a:tabLst/>
                        <a:defRPr/>
                      </a:pPr>
                      <a:r>
                        <a:rPr lang="en-GB" sz="1800">
                          <a:solidFill>
                            <a:schemeClr val="tx1"/>
                          </a:solidFill>
                          <a:latin typeface="Arial Nova"/>
                          <a:ea typeface="Calibri" panose="020F0502020204030204" pitchFamily="34" charset="0"/>
                        </a:rPr>
                        <a:t>Such</a:t>
                      </a:r>
                      <a:r>
                        <a:rPr lang="en-GB" sz="1800">
                          <a:solidFill>
                            <a:schemeClr val="tx1"/>
                          </a:solidFill>
                          <a:effectLst/>
                          <a:latin typeface="Arial Nova"/>
                          <a:ea typeface="Calibri" panose="020F0502020204030204" pitchFamily="34" charset="0"/>
                        </a:rPr>
                        <a:t> consequences to an individual were evidenced by PRCBC in their litigation.</a:t>
                      </a:r>
                      <a:endParaRPr lang="en-GB" sz="1800" dirty="0">
                        <a:solidFill>
                          <a:schemeClr val="tx1"/>
                        </a:solidFill>
                        <a:effectLst/>
                        <a:latin typeface="Arial Nova"/>
                        <a:ea typeface="Calibri" panose="020F0502020204030204" pitchFamily="34" charset="0"/>
                      </a:endParaRPr>
                    </a:p>
                  </a:txBody>
                  <a:tcPr anchor="ctr">
                    <a:noFill/>
                  </a:tcPr>
                </a:tc>
                <a:extLst>
                  <a:ext uri="{0D108BD9-81ED-4DB2-BD59-A6C34878D82A}">
                    <a16:rowId xmlns:a16="http://schemas.microsoft.com/office/drawing/2014/main" val="1805029479"/>
                  </a:ext>
                </a:extLst>
              </a:tr>
              <a:tr h="1115774">
                <a:tc>
                  <a:txBody>
                    <a:bodyPr/>
                    <a:lstStyle/>
                    <a:p>
                      <a:pPr marL="0" marR="0" lvl="0" indent="0" algn="l" rtl="0" eaLnBrk="1" fontAlgn="auto" latinLnBrk="0" hangingPunct="1">
                        <a:lnSpc>
                          <a:spcPct val="100000"/>
                        </a:lnSpc>
                        <a:spcBef>
                          <a:spcPts val="0"/>
                        </a:spcBef>
                        <a:spcAft>
                          <a:spcPts val="0"/>
                        </a:spcAft>
                        <a:buClrTx/>
                        <a:buSzTx/>
                        <a:buFontTx/>
                        <a:buNone/>
                      </a:pPr>
                      <a:r>
                        <a:rPr lang="en-GB" sz="1800" b="1">
                          <a:solidFill>
                            <a:schemeClr val="accent2"/>
                          </a:solidFill>
                          <a:latin typeface="Arial Nova"/>
                          <a:ea typeface="Calibri" panose="020F0502020204030204" pitchFamily="34" charset="0"/>
                        </a:rPr>
                        <a:t>Resulting in </a:t>
                      </a:r>
                      <a:r>
                        <a:rPr lang="en-GB" sz="1800" b="1">
                          <a:solidFill>
                            <a:schemeClr val="accent2"/>
                          </a:solidFill>
                          <a:effectLst/>
                          <a:latin typeface="Arial Nova"/>
                          <a:ea typeface="Calibri" panose="020F0502020204030204" pitchFamily="34" charset="0"/>
                        </a:rPr>
                        <a:t>a welcome change for our client group! </a:t>
                      </a:r>
                      <a:endParaRPr lang="en-GB" sz="1800">
                        <a:solidFill>
                          <a:schemeClr val="accent2"/>
                        </a:solidFill>
                        <a:latin typeface="Arial Nova"/>
                        <a:ea typeface="Calibri" panose="020F0502020204030204" pitchFamily="34" charset="0"/>
                      </a:endParaRPr>
                    </a:p>
                  </a:txBody>
                  <a:tcPr>
                    <a:noFill/>
                  </a:tcPr>
                </a:tc>
                <a:extLst>
                  <a:ext uri="{0D108BD9-81ED-4DB2-BD59-A6C34878D82A}">
                    <a16:rowId xmlns:a16="http://schemas.microsoft.com/office/drawing/2014/main" val="1506785384"/>
                  </a:ext>
                </a:extLst>
              </a:tr>
            </a:tbl>
          </a:graphicData>
        </a:graphic>
      </p:graphicFrame>
      <p:sp>
        <p:nvSpPr>
          <p:cNvPr id="9" name="TextBox 8">
            <a:extLst>
              <a:ext uri="{FF2B5EF4-FFF2-40B4-BE49-F238E27FC236}">
                <a16:creationId xmlns:a16="http://schemas.microsoft.com/office/drawing/2014/main" id="{0D89068D-059E-887C-076B-0415C01B9979}"/>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pic>
        <p:nvPicPr>
          <p:cNvPr id="11" name="Picture 10" descr="Logo&#10;&#10;Description automatically generated">
            <a:extLst>
              <a:ext uri="{FF2B5EF4-FFF2-40B4-BE49-F238E27FC236}">
                <a16:creationId xmlns:a16="http://schemas.microsoft.com/office/drawing/2014/main" id="{9A51F278-FC93-70FC-1822-25A6BE6F3344}"/>
              </a:ext>
            </a:extLst>
          </p:cNvPr>
          <p:cNvPicPr>
            <a:picLocks noChangeAspect="1"/>
          </p:cNvPicPr>
          <p:nvPr/>
        </p:nvPicPr>
        <p:blipFill>
          <a:blip r:embed="rId4"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5" name="Title 1">
            <a:extLst>
              <a:ext uri="{FF2B5EF4-FFF2-40B4-BE49-F238E27FC236}">
                <a16:creationId xmlns:a16="http://schemas.microsoft.com/office/drawing/2014/main" id="{475A6290-5889-DB73-1805-D240E37FD77E}"/>
              </a:ext>
            </a:extLst>
          </p:cNvPr>
          <p:cNvSpPr>
            <a:spLocks noGrp="1"/>
          </p:cNvSpPr>
          <p:nvPr>
            <p:ph type="title"/>
          </p:nvPr>
        </p:nvSpPr>
        <p:spPr>
          <a:xfrm>
            <a:off x="119991" y="2597628"/>
            <a:ext cx="2353129" cy="1819542"/>
          </a:xfrm>
        </p:spPr>
        <p:txBody>
          <a:bodyPr>
            <a:normAutofit/>
          </a:bodyPr>
          <a:lstStyle/>
          <a:p>
            <a:r>
              <a:rPr lang="en-GB" sz="2800" b="1">
                <a:solidFill>
                  <a:schemeClr val="bg1"/>
                </a:solidFill>
                <a:latin typeface="Arial Nova"/>
              </a:rPr>
              <a:t>Background to the changes</a:t>
            </a:r>
            <a:r>
              <a:rPr lang="en-GB" sz="2800" b="1">
                <a:solidFill>
                  <a:schemeClr val="bg1"/>
                </a:solidFill>
              </a:rPr>
              <a:t> </a:t>
            </a:r>
            <a:endParaRPr lang="en-GB" sz="2800" b="1">
              <a:solidFill>
                <a:schemeClr val="bg1"/>
              </a:solidFill>
              <a:cs typeface="Calibri Light"/>
            </a:endParaRPr>
          </a:p>
        </p:txBody>
      </p:sp>
      <p:sp>
        <p:nvSpPr>
          <p:cNvPr id="17" name="TextBox 16">
            <a:extLst>
              <a:ext uri="{FF2B5EF4-FFF2-40B4-BE49-F238E27FC236}">
                <a16:creationId xmlns:a16="http://schemas.microsoft.com/office/drawing/2014/main" id="{A9DCA764-6001-C94F-E8C5-1A5E50D0FDA0}"/>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Tree>
    <p:extLst>
      <p:ext uri="{BB962C8B-B14F-4D97-AF65-F5344CB8AC3E}">
        <p14:creationId xmlns:p14="http://schemas.microsoft.com/office/powerpoint/2010/main" val="184596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2A40C3-25E6-2CB7-44C6-38E865C810CA}"/>
              </a:ext>
            </a:extLst>
          </p:cNvPr>
          <p:cNvSpPr/>
          <p:nvPr/>
        </p:nvSpPr>
        <p:spPr>
          <a:xfrm>
            <a:off x="-3628" y="-9675"/>
            <a:ext cx="2364617" cy="686404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E65737C-D6BD-40EA-5D17-531B8BCD653E}"/>
              </a:ext>
            </a:extLst>
          </p:cNvPr>
          <p:cNvSpPr>
            <a:spLocks noGrp="1"/>
          </p:cNvSpPr>
          <p:nvPr>
            <p:ph idx="1"/>
          </p:nvPr>
        </p:nvSpPr>
        <p:spPr>
          <a:xfrm>
            <a:off x="2890459" y="1305450"/>
            <a:ext cx="5818414" cy="3870145"/>
          </a:xfrm>
        </p:spPr>
        <p:txBody>
          <a:bodyPr vert="horz" lIns="91440" tIns="45720" rIns="91440" bIns="45720" rtlCol="0" anchor="t">
            <a:normAutofit fontScale="92500" lnSpcReduction="10000"/>
          </a:bodyPr>
          <a:lstStyle/>
          <a:p>
            <a:r>
              <a:rPr lang="en-GB" sz="2000" dirty="0">
                <a:solidFill>
                  <a:schemeClr val="tx2"/>
                </a:solidFill>
                <a:latin typeface="Arial Nova"/>
                <a:ea typeface="Calibri" panose="020F0502020204030204" pitchFamily="34" charset="0"/>
              </a:rPr>
              <a:t>The fee waiver allows for the </a:t>
            </a:r>
            <a:r>
              <a:rPr lang="en-GB" sz="2000" b="1">
                <a:solidFill>
                  <a:schemeClr val="accent2"/>
                </a:solidFill>
                <a:latin typeface="Arial Nova"/>
                <a:ea typeface="Calibri" panose="020F0502020204030204" pitchFamily="34" charset="0"/>
              </a:rPr>
              <a:t>whole fee of £1012 </a:t>
            </a:r>
            <a:r>
              <a:rPr lang="en-GB" sz="2000">
                <a:solidFill>
                  <a:schemeClr val="accent2"/>
                </a:solidFill>
                <a:latin typeface="Arial Nova"/>
                <a:ea typeface="Calibri" panose="020F0502020204030204" pitchFamily="34" charset="0"/>
              </a:rPr>
              <a:t>to be waived.</a:t>
            </a:r>
            <a:endParaRPr lang="en-US" sz="2000">
              <a:solidFill>
                <a:schemeClr val="accent2"/>
              </a:solidFill>
              <a:latin typeface="Arial Nova"/>
            </a:endParaRPr>
          </a:p>
          <a:p>
            <a:r>
              <a:rPr lang="en-GB" sz="2000" dirty="0">
                <a:solidFill>
                  <a:schemeClr val="tx2"/>
                </a:solidFill>
                <a:effectLst/>
                <a:latin typeface="Arial Nova"/>
                <a:ea typeface="Calibri" panose="020F0502020204030204" pitchFamily="34" charset="0"/>
              </a:rPr>
              <a:t>It also allows for the Citizenship Ceremony fee of £80.00 to be waived if a client turns 18 whilst the application is pending.</a:t>
            </a:r>
            <a:endParaRPr lang="en-GB" sz="2000" dirty="0">
              <a:solidFill>
                <a:schemeClr val="tx2"/>
              </a:solidFill>
              <a:effectLst/>
              <a:latin typeface="Arial Nova"/>
              <a:ea typeface="Calibri" panose="020F0502020204030204" pitchFamily="34" charset="0"/>
              <a:cs typeface="Calibri Light" panose="020F0302020204030204"/>
            </a:endParaRPr>
          </a:p>
          <a:p>
            <a:r>
              <a:rPr lang="en-GB" sz="2000" dirty="0">
                <a:solidFill>
                  <a:schemeClr val="tx2"/>
                </a:solidFill>
                <a:latin typeface="Arial Nova"/>
                <a:ea typeface="Calibri" panose="020F0502020204030204" pitchFamily="34" charset="0"/>
                <a:hlinkClick r:id="rId2">
                  <a:extLst>
                    <a:ext uri="{A12FA001-AC4F-418D-AE19-62706E023703}">
                      <ahyp:hlinkClr xmlns:ahyp="http://schemas.microsoft.com/office/drawing/2018/hyperlinkcolor" val="tx"/>
                    </a:ext>
                  </a:extLst>
                </a:hlinkClick>
              </a:rPr>
              <a:t>Looked After Children</a:t>
            </a:r>
            <a:r>
              <a:rPr lang="en-GB" sz="2000" dirty="0">
                <a:solidFill>
                  <a:schemeClr val="tx2"/>
                </a:solidFill>
                <a:effectLst/>
                <a:latin typeface="Arial Nova"/>
                <a:ea typeface="Calibri" panose="020F0502020204030204" pitchFamily="34" charset="0"/>
                <a:hlinkClick r:id="rId2">
                  <a:extLst>
                    <a:ext uri="{A12FA001-AC4F-418D-AE19-62706E023703}">
                      <ahyp:hlinkClr xmlns:ahyp="http://schemas.microsoft.com/office/drawing/2018/hyperlinkcolor" val="tx"/>
                    </a:ext>
                  </a:extLst>
                </a:hlinkClick>
              </a:rPr>
              <a:t> </a:t>
            </a:r>
            <a:r>
              <a:rPr lang="en-GB" sz="2000" dirty="0">
                <a:solidFill>
                  <a:schemeClr val="tx2"/>
                </a:solidFill>
                <a:latin typeface="Arial Nova"/>
                <a:ea typeface="Calibri" panose="020F0502020204030204" pitchFamily="34" charset="0"/>
              </a:rPr>
              <a:t>are not required to pay the fees. </a:t>
            </a:r>
          </a:p>
          <a:p>
            <a:r>
              <a:rPr lang="en-GB" sz="2000" dirty="0">
                <a:solidFill>
                  <a:schemeClr val="tx2"/>
                </a:solidFill>
                <a:effectLst/>
                <a:latin typeface="Arial Nova"/>
                <a:ea typeface="Calibri" panose="020F0502020204030204" pitchFamily="34" charset="0"/>
              </a:rPr>
              <a:t>NB: Children supported by Local Authorities under </a:t>
            </a:r>
            <a:r>
              <a:rPr lang="en-GB" sz="2000" dirty="0">
                <a:solidFill>
                  <a:schemeClr val="tx2"/>
                </a:solidFill>
                <a:effectLst/>
                <a:latin typeface="Arial Nova"/>
                <a:ea typeface="Calibri" panose="020F0502020204030204" pitchFamily="34" charset="0"/>
                <a:hlinkClick r:id="rId3">
                  <a:extLst>
                    <a:ext uri="{A12FA001-AC4F-418D-AE19-62706E023703}">
                      <ahyp:hlinkClr xmlns:ahyp="http://schemas.microsoft.com/office/drawing/2018/hyperlinkcolor" val="tx"/>
                    </a:ext>
                  </a:extLst>
                </a:hlinkClick>
              </a:rPr>
              <a:t>s17</a:t>
            </a:r>
            <a:r>
              <a:rPr lang="en-GB" sz="2000" dirty="0">
                <a:solidFill>
                  <a:schemeClr val="tx2"/>
                </a:solidFill>
                <a:effectLst/>
                <a:latin typeface="Arial Nova"/>
                <a:ea typeface="Calibri" panose="020F0502020204030204" pitchFamily="34" charset="0"/>
              </a:rPr>
              <a:t> are still required to apply for the fee waiver- but in reality the level of support is low, should be successfully applied.</a:t>
            </a:r>
            <a:r>
              <a:rPr lang="en-GB" sz="2000" dirty="0">
                <a:solidFill>
                  <a:schemeClr val="tx2"/>
                </a:solidFill>
                <a:latin typeface="Arial Nova"/>
                <a:ea typeface="Calibri" panose="020F0502020204030204" pitchFamily="34" charset="0"/>
              </a:rPr>
              <a:t> </a:t>
            </a:r>
            <a:endParaRPr lang="en-GB" sz="2000" dirty="0">
              <a:solidFill>
                <a:schemeClr val="tx2"/>
              </a:solidFill>
              <a:latin typeface="Arial Nova"/>
              <a:ea typeface="Calibri" panose="020F0502020204030204" pitchFamily="34" charset="0"/>
              <a:cs typeface="Calibri Light" panose="020F0302020204030204"/>
            </a:endParaRPr>
          </a:p>
          <a:p>
            <a:r>
              <a:rPr lang="en-GB" sz="2000" dirty="0">
                <a:solidFill>
                  <a:schemeClr val="tx2"/>
                </a:solidFill>
                <a:latin typeface="Arial Nova"/>
                <a:ea typeface="Calibri" panose="020F0502020204030204" pitchFamily="34" charset="0"/>
              </a:rPr>
              <a:t>Siblings can apply for a fee waiver - the whole family’s income will be assessed. Elder sibling granted first if part fee waiver.</a:t>
            </a:r>
            <a:endParaRPr lang="en-GB" sz="2000" dirty="0">
              <a:solidFill>
                <a:schemeClr val="tx2"/>
              </a:solidFill>
              <a:latin typeface="Arial Nova"/>
              <a:cs typeface="Calibri Light" panose="020F0302020204030204"/>
            </a:endParaRPr>
          </a:p>
        </p:txBody>
      </p:sp>
      <p:pic>
        <p:nvPicPr>
          <p:cNvPr id="5" name="Picture 4" descr="Logo&#10;&#10;Description automatically generated">
            <a:extLst>
              <a:ext uri="{FF2B5EF4-FFF2-40B4-BE49-F238E27FC236}">
                <a16:creationId xmlns:a16="http://schemas.microsoft.com/office/drawing/2014/main" id="{190FB4CA-D4D7-BDD0-8629-2BCD558B974F}"/>
              </a:ext>
            </a:extLst>
          </p:cNvPr>
          <p:cNvPicPr>
            <a:picLocks noChangeAspect="1"/>
          </p:cNvPicPr>
          <p:nvPr/>
        </p:nvPicPr>
        <p:blipFill>
          <a:blip r:embed="rId4" cstate="print">
            <a:extLst>
              <a:ext uri="{28A0092B-C50C-407E-A947-70E740481C1C}">
                <a14:useLocalDpi xmlns:a14="http://schemas.microsoft.com/office/drawing/2010/main" val="0"/>
              </a:ext>
            </a:extLst>
          </a:blip>
          <a:srcRect t="18793" b="18793"/>
          <a:stretch/>
        </p:blipFill>
        <p:spPr>
          <a:xfrm>
            <a:off x="7095754" y="5901352"/>
            <a:ext cx="1714107" cy="762614"/>
          </a:xfrm>
          <a:prstGeom prst="rect">
            <a:avLst/>
          </a:prstGeom>
        </p:spPr>
      </p:pic>
      <p:sp>
        <p:nvSpPr>
          <p:cNvPr id="11" name="Title 1">
            <a:extLst>
              <a:ext uri="{FF2B5EF4-FFF2-40B4-BE49-F238E27FC236}">
                <a16:creationId xmlns:a16="http://schemas.microsoft.com/office/drawing/2014/main" id="{557C29B7-9B20-C37A-BC36-35E18839F2EA}"/>
              </a:ext>
            </a:extLst>
          </p:cNvPr>
          <p:cNvSpPr>
            <a:spLocks noGrp="1"/>
          </p:cNvSpPr>
          <p:nvPr>
            <p:ph type="title"/>
          </p:nvPr>
        </p:nvSpPr>
        <p:spPr>
          <a:xfrm>
            <a:off x="186515" y="2664151"/>
            <a:ext cx="2377320" cy="1517162"/>
          </a:xfrm>
        </p:spPr>
        <p:txBody>
          <a:bodyPr>
            <a:normAutofit/>
          </a:bodyPr>
          <a:lstStyle/>
          <a:p>
            <a:r>
              <a:rPr lang="en-GB" sz="2800" b="1">
                <a:solidFill>
                  <a:schemeClr val="bg1"/>
                </a:solidFill>
                <a:latin typeface="Arial Nova"/>
              </a:rPr>
              <a:t>The changes</a:t>
            </a:r>
            <a:r>
              <a:rPr lang="en-GB" sz="2800" b="1">
                <a:solidFill>
                  <a:schemeClr val="bg1"/>
                </a:solidFill>
              </a:rPr>
              <a:t> </a:t>
            </a:r>
            <a:endParaRPr lang="en-GB" sz="2800" b="1">
              <a:solidFill>
                <a:schemeClr val="bg1"/>
              </a:solidFill>
              <a:cs typeface="Calibri Light"/>
            </a:endParaRPr>
          </a:p>
        </p:txBody>
      </p:sp>
      <p:sp>
        <p:nvSpPr>
          <p:cNvPr id="14" name="TextBox 13">
            <a:extLst>
              <a:ext uri="{FF2B5EF4-FFF2-40B4-BE49-F238E27FC236}">
                <a16:creationId xmlns:a16="http://schemas.microsoft.com/office/drawing/2014/main" id="{0E6CBC5F-F9AB-5DBD-031E-C63B912B8E6A}"/>
              </a:ext>
            </a:extLst>
          </p:cNvPr>
          <p:cNvSpPr txBox="1"/>
          <p:nvPr/>
        </p:nvSpPr>
        <p:spPr>
          <a:xfrm>
            <a:off x="497419" y="6094226"/>
            <a:ext cx="662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solidFill>
                  <a:schemeClr val="bg1"/>
                </a:solidFill>
                <a:latin typeface="Arial Nova"/>
              </a:rPr>
              <a:t>________</a:t>
            </a:r>
          </a:p>
          <a:p>
            <a:r>
              <a:rPr lang="en-GB" sz="1400" i="1">
                <a:solidFill>
                  <a:schemeClr val="bg1"/>
                </a:solidFill>
                <a:latin typeface="Arial Nova"/>
              </a:rPr>
              <a:t>September 2022</a:t>
            </a:r>
            <a:endParaRPr lang="en-GB" sz="1400" i="1">
              <a:solidFill>
                <a:schemeClr val="bg1"/>
              </a:solidFill>
              <a:latin typeface="Arial Nova"/>
              <a:cs typeface="Calibri"/>
            </a:endParaRPr>
          </a:p>
        </p:txBody>
      </p:sp>
      <p:sp>
        <p:nvSpPr>
          <p:cNvPr id="16" name="TextBox 15">
            <a:extLst>
              <a:ext uri="{FF2B5EF4-FFF2-40B4-BE49-F238E27FC236}">
                <a16:creationId xmlns:a16="http://schemas.microsoft.com/office/drawing/2014/main" id="{D63D651C-E014-CFE5-EDFD-2B26DDA2D5D0}"/>
              </a:ext>
            </a:extLst>
          </p:cNvPr>
          <p:cNvSpPr txBox="1"/>
          <p:nvPr/>
        </p:nvSpPr>
        <p:spPr>
          <a:xfrm>
            <a:off x="382210" y="364067"/>
            <a:ext cx="84279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400">
                <a:latin typeface="Arial Nova"/>
              </a:rPr>
              <a:t>2.</a:t>
            </a:r>
            <a:r>
              <a:rPr lang="en-GB" sz="1400">
                <a:latin typeface="Arial Nova"/>
                <a:cs typeface="Calibri Light"/>
              </a:rPr>
              <a:t>​ </a:t>
            </a:r>
            <a:r>
              <a:rPr lang="en-GB" sz="1400">
                <a:latin typeface="Arial Nova"/>
              </a:rPr>
              <a:t>Introducing the Citizenship Fee Waiver Policy</a:t>
            </a:r>
            <a:endParaRPr lang="en-GB" sz="1400">
              <a:latin typeface="Arial Nova"/>
              <a:cs typeface="Calibri"/>
            </a:endParaRPr>
          </a:p>
        </p:txBody>
      </p:sp>
    </p:spTree>
    <p:extLst>
      <p:ext uri="{BB962C8B-B14F-4D97-AF65-F5344CB8AC3E}">
        <p14:creationId xmlns:p14="http://schemas.microsoft.com/office/powerpoint/2010/main" val="40835668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5e09460-ac37-4816-8a36-7febccd2aed8">
      <UserInfo>
        <DisplayName>John Glanville (CELC)</DisplayName>
        <AccountId>3982</AccountId>
        <AccountType/>
      </UserInfo>
      <UserInfo>
        <DisplayName>Sumita Gupta (ILC)</DisplayName>
        <AccountId>1553</AccountId>
        <AccountType/>
      </UserInfo>
      <UserInfo>
        <DisplayName>Matthew Leidecker (CELC)</DisplayName>
        <AccountId>3983</AccountId>
        <AccountType/>
      </UserInfo>
      <UserInfo>
        <DisplayName>Katie Fennell (CELC)</DisplayName>
        <AccountId>3984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10C6A2AEBE9F4BAF73D63749E752A1" ma:contentTypeVersion="15" ma:contentTypeDescription="Create a new document." ma:contentTypeScope="" ma:versionID="9cc739d2caffd95cb4cda3565990694f">
  <xsd:schema xmlns:xsd="http://www.w3.org/2001/XMLSchema" xmlns:xs="http://www.w3.org/2001/XMLSchema" xmlns:p="http://schemas.microsoft.com/office/2006/metadata/properties" xmlns:ns2="d5e09460-ac37-4816-8a36-7febccd2aed8" xmlns:ns3="20486956-a8c1-4c79-9046-4a984f3ad534" targetNamespace="http://schemas.microsoft.com/office/2006/metadata/properties" ma:root="true" ma:fieldsID="352b979356c81f1f646b2a973c1c2f43" ns2:_="" ns3:_="">
    <xsd:import namespace="d5e09460-ac37-4816-8a36-7febccd2aed8"/>
    <xsd:import namespace="20486956-a8c1-4c79-9046-4a984f3ad53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09460-ac37-4816-8a36-7febccd2aed8" elementFormDefault="qualified">
    <xsd:import namespace="http://schemas.microsoft.com/office/2006/documentManagement/types"/>
    <xsd:import namespace="http://schemas.microsoft.com/office/infopath/2007/PartnerControls"/>
    <xsd:element name="SharedWithUsers" ma:index="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486956-a8c1-4c79-9046-4a984f3ad534"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internalName="MediaServiceKeyPoints" ma:readOnly="true">
      <xsd:simpleType>
        <xsd:restriction base="dms:Note">
          <xsd:maxLength value="255"/>
        </xsd:restriction>
      </xsd:simpleType>
    </xsd:element>
    <xsd:element name="MediaLengthInSeconds" ma:index="10" nillable="true" ma:displayName="MediaLengthInSeconds" ma:description=""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E7A62A-E786-49A7-9AC9-461379B8E565}">
  <ds:schemaRefs>
    <ds:schemaRef ds:uri="http://schemas.microsoft.com/sharepoint/v3/contenttype/forms"/>
  </ds:schemaRefs>
</ds:datastoreItem>
</file>

<file path=customXml/itemProps2.xml><?xml version="1.0" encoding="utf-8"?>
<ds:datastoreItem xmlns:ds="http://schemas.openxmlformats.org/officeDocument/2006/customXml" ds:itemID="{70F2AEB9-6EA0-452C-B476-3DCC91959613}">
  <ds:schemaRefs>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20486956-a8c1-4c79-9046-4a984f3ad534"/>
    <ds:schemaRef ds:uri="d5e09460-ac37-4816-8a36-7febccd2aed8"/>
    <ds:schemaRef ds:uri="http://www.w3.org/XML/1998/namespace"/>
  </ds:schemaRefs>
</ds:datastoreItem>
</file>

<file path=customXml/itemProps3.xml><?xml version="1.0" encoding="utf-8"?>
<ds:datastoreItem xmlns:ds="http://schemas.openxmlformats.org/officeDocument/2006/customXml" ds:itemID="{19CE192D-6779-434D-8761-5E08B4C986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09460-ac37-4816-8a36-7febccd2aed8"/>
    <ds:schemaRef ds:uri="20486956-a8c1-4c79-9046-4a984f3ad5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Frame</Template>
  <TotalTime>0</TotalTime>
  <Words>3151</Words>
  <Application>Microsoft Office PowerPoint</Application>
  <PresentationFormat>On-screen Show (4:3)</PresentationFormat>
  <Paragraphs>447</Paragraphs>
  <Slides>42</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Nova</vt:lpstr>
      <vt:lpstr>Calibri</vt:lpstr>
      <vt:lpstr>Calibri Light</vt:lpstr>
      <vt:lpstr>Corbel</vt:lpstr>
      <vt:lpstr>Wingdings</vt:lpstr>
      <vt:lpstr>Wingdings 3</vt:lpstr>
      <vt:lpstr>Office Theme</vt:lpstr>
      <vt:lpstr>Citizenship Application Fee Waivers Policy and Process  September 2022 </vt:lpstr>
      <vt:lpstr>PowerPoint Presentation</vt:lpstr>
      <vt:lpstr>1.   A client's experience of the fee waiver </vt:lpstr>
      <vt:lpstr>Interview with Mistura</vt:lpstr>
      <vt:lpstr>2.   Introducing the Citizenship Fee Waiver Policy </vt:lpstr>
      <vt:lpstr>The Fee Waiver</vt:lpstr>
      <vt:lpstr>Background to the changes </vt:lpstr>
      <vt:lpstr>Background to the changes </vt:lpstr>
      <vt:lpstr>The changes </vt:lpstr>
      <vt:lpstr>The  Test</vt:lpstr>
      <vt:lpstr>PowerPoint Presentation</vt:lpstr>
      <vt:lpstr>PowerPoint Presentation</vt:lpstr>
      <vt:lpstr>Essential Needs</vt:lpstr>
      <vt:lpstr>Essential Needs</vt:lpstr>
      <vt:lpstr>Assessing Affordability</vt:lpstr>
      <vt:lpstr>Assessing Affordability</vt:lpstr>
      <vt:lpstr>S.55 Duties</vt:lpstr>
      <vt:lpstr>Single Parent Households</vt:lpstr>
      <vt:lpstr>Time Frame</vt:lpstr>
      <vt:lpstr>Questions?</vt:lpstr>
      <vt:lpstr>3.   Application Process and Evidence </vt:lpstr>
      <vt:lpstr>PowerPoint Presentation</vt:lpstr>
      <vt:lpstr>PowerPoint Presentation</vt:lpstr>
      <vt:lpstr>Case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Timing  of the Application</vt:lpstr>
      <vt:lpstr>Timing of the Application</vt:lpstr>
      <vt:lpstr>Paper Application Process</vt:lpstr>
      <vt:lpstr>The Online Application Process</vt:lpstr>
      <vt:lpstr>PowerPoint Presentation</vt:lpstr>
      <vt:lpstr>4.   Working With Children and Families </vt:lpstr>
      <vt:lpstr>PowerPoint Presentation</vt:lpstr>
      <vt:lpstr>5.   Top Tips </vt:lpstr>
      <vt:lpstr>6.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children and families to make an application under paragraph 276ADE(1)(iv) of the Immigration Rules</dc:title>
  <dc:creator>Anna Skehan</dc:creator>
  <cp:lastModifiedBy>John Glanville (CELC)</cp:lastModifiedBy>
  <cp:revision>2</cp:revision>
  <dcterms:created xsi:type="dcterms:W3CDTF">2019-07-09T11:49:12Z</dcterms:created>
  <dcterms:modified xsi:type="dcterms:W3CDTF">2022-09-28T13:59:30Z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0x010100E910C6A2AEBE9F4BAF73D63749E752A1</vt:lpwstr>
  </property>
  <property fmtid="{D5CDD505-2E9C-101B-9397-08002B2CF9AE}" pid="3" name="Order">
    <vt:r8>100</vt:r8>
  </property>
  <property fmtid="{D5CDD505-2E9C-101B-9397-08002B2CF9AE}" pid="4" name="MediaServiceImageTags">
    <vt:lpwstr/>
  </property>
</Properties>
</file>