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57" r:id="rId5"/>
    <p:sldId id="260" r:id="rId6"/>
    <p:sldId id="335" r:id="rId7"/>
    <p:sldId id="317" r:id="rId8"/>
    <p:sldId id="321" r:id="rId9"/>
    <p:sldId id="340" r:id="rId10"/>
    <p:sldId id="324" r:id="rId11"/>
    <p:sldId id="319" r:id="rId12"/>
    <p:sldId id="339" r:id="rId13"/>
    <p:sldId id="320" r:id="rId14"/>
    <p:sldId id="327" r:id="rId15"/>
    <p:sldId id="337" r:id="rId16"/>
    <p:sldId id="325" r:id="rId17"/>
    <p:sldId id="326" r:id="rId18"/>
    <p:sldId id="331" r:id="rId19"/>
    <p:sldId id="341" r:id="rId20"/>
    <p:sldId id="338" r:id="rId21"/>
    <p:sldId id="328" r:id="rId22"/>
    <p:sldId id="329" r:id="rId23"/>
    <p:sldId id="333" r:id="rId24"/>
    <p:sldId id="342" r:id="rId25"/>
    <p:sldId id="334" r:id="rId26"/>
    <p:sldId id="31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F10311-2F5E-466A-BB9D-8682D996AC2B}" v="95" dt="2023-07-20T09:41:13.3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48" autoAdjust="0"/>
    <p:restoredTop sz="91583" autoAdjust="0"/>
  </p:normalViewPr>
  <p:slideViewPr>
    <p:cSldViewPr snapToGrid="0">
      <p:cViewPr varScale="1">
        <p:scale>
          <a:sx n="78" d="100"/>
          <a:sy n="78" d="100"/>
        </p:scale>
        <p:origin x="98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Todd (CELC)" userId="aed9fa36-bf18-43cf-bec2-918ffb5a8cdc" providerId="ADAL" clId="{61F10311-2F5E-466A-BB9D-8682D996AC2B}"/>
    <pc:docChg chg="undo custSel addSld delSld modSld sldOrd">
      <pc:chgData name="Jennifer Todd (CELC)" userId="aed9fa36-bf18-43cf-bec2-918ffb5a8cdc" providerId="ADAL" clId="{61F10311-2F5E-466A-BB9D-8682D996AC2B}" dt="2023-07-20T09:50:20.667" v="2634" actId="20577"/>
      <pc:docMkLst>
        <pc:docMk/>
      </pc:docMkLst>
      <pc:sldChg chg="modSp mod modNotesTx">
        <pc:chgData name="Jennifer Todd (CELC)" userId="aed9fa36-bf18-43cf-bec2-918ffb5a8cdc" providerId="ADAL" clId="{61F10311-2F5E-466A-BB9D-8682D996AC2B}" dt="2023-07-20T09:28:20.608" v="605" actId="20577"/>
        <pc:sldMkLst>
          <pc:docMk/>
          <pc:sldMk cId="2148077470" sldId="317"/>
        </pc:sldMkLst>
        <pc:spChg chg="mod">
          <ac:chgData name="Jennifer Todd (CELC)" userId="aed9fa36-bf18-43cf-bec2-918ffb5a8cdc" providerId="ADAL" clId="{61F10311-2F5E-466A-BB9D-8682D996AC2B}" dt="2023-07-20T09:27:23.154" v="388" actId="20577"/>
          <ac:spMkLst>
            <pc:docMk/>
            <pc:sldMk cId="2148077470" sldId="317"/>
            <ac:spMk id="3" creationId="{CA534A20-AAEC-E25F-358A-1D0E4CC23CF7}"/>
          </ac:spMkLst>
        </pc:spChg>
      </pc:sldChg>
      <pc:sldChg chg="del">
        <pc:chgData name="Jennifer Todd (CELC)" userId="aed9fa36-bf18-43cf-bec2-918ffb5a8cdc" providerId="ADAL" clId="{61F10311-2F5E-466A-BB9D-8682D996AC2B}" dt="2023-07-20T09:29:24.834" v="692" actId="47"/>
        <pc:sldMkLst>
          <pc:docMk/>
          <pc:sldMk cId="2405212828" sldId="318"/>
        </pc:sldMkLst>
      </pc:sldChg>
      <pc:sldChg chg="modSp mod modNotesTx">
        <pc:chgData name="Jennifer Todd (CELC)" userId="aed9fa36-bf18-43cf-bec2-918ffb5a8cdc" providerId="ADAL" clId="{61F10311-2F5E-466A-BB9D-8682D996AC2B}" dt="2023-07-20T09:32:38.117" v="1022" actId="20577"/>
        <pc:sldMkLst>
          <pc:docMk/>
          <pc:sldMk cId="2619125752" sldId="320"/>
        </pc:sldMkLst>
        <pc:spChg chg="mod">
          <ac:chgData name="Jennifer Todd (CELC)" userId="aed9fa36-bf18-43cf-bec2-918ffb5a8cdc" providerId="ADAL" clId="{61F10311-2F5E-466A-BB9D-8682D996AC2B}" dt="2023-07-20T09:32:38.117" v="1022" actId="20577"/>
          <ac:spMkLst>
            <pc:docMk/>
            <pc:sldMk cId="2619125752" sldId="320"/>
            <ac:spMk id="2" creationId="{0A222447-ADAA-CA5D-8B1D-D13C3C179305}"/>
          </ac:spMkLst>
        </pc:spChg>
      </pc:sldChg>
      <pc:sldChg chg="modSp mod">
        <pc:chgData name="Jennifer Todd (CELC)" userId="aed9fa36-bf18-43cf-bec2-918ffb5a8cdc" providerId="ADAL" clId="{61F10311-2F5E-466A-BB9D-8682D996AC2B}" dt="2023-07-20T09:26:08.524" v="11" actId="20577"/>
        <pc:sldMkLst>
          <pc:docMk/>
          <pc:sldMk cId="2981393856" sldId="321"/>
        </pc:sldMkLst>
        <pc:spChg chg="mod">
          <ac:chgData name="Jennifer Todd (CELC)" userId="aed9fa36-bf18-43cf-bec2-918ffb5a8cdc" providerId="ADAL" clId="{61F10311-2F5E-466A-BB9D-8682D996AC2B}" dt="2023-07-20T09:26:08.524" v="11" actId="20577"/>
          <ac:spMkLst>
            <pc:docMk/>
            <pc:sldMk cId="2981393856" sldId="321"/>
            <ac:spMk id="2" creationId="{1D666D24-DBBD-3A06-E0AD-AEC3F70E31FE}"/>
          </ac:spMkLst>
        </pc:spChg>
      </pc:sldChg>
      <pc:sldChg chg="ord">
        <pc:chgData name="Jennifer Todd (CELC)" userId="aed9fa36-bf18-43cf-bec2-918ffb5a8cdc" providerId="ADAL" clId="{61F10311-2F5E-466A-BB9D-8682D996AC2B}" dt="2023-07-20T09:29:19.446" v="691"/>
        <pc:sldMkLst>
          <pc:docMk/>
          <pc:sldMk cId="141910647" sldId="324"/>
        </pc:sldMkLst>
      </pc:sldChg>
      <pc:sldChg chg="modSp mod">
        <pc:chgData name="Jennifer Todd (CELC)" userId="aed9fa36-bf18-43cf-bec2-918ffb5a8cdc" providerId="ADAL" clId="{61F10311-2F5E-466A-BB9D-8682D996AC2B}" dt="2023-07-20T09:34:23.259" v="1241" actId="113"/>
        <pc:sldMkLst>
          <pc:docMk/>
          <pc:sldMk cId="574177343" sldId="325"/>
        </pc:sldMkLst>
        <pc:spChg chg="mod">
          <ac:chgData name="Jennifer Todd (CELC)" userId="aed9fa36-bf18-43cf-bec2-918ffb5a8cdc" providerId="ADAL" clId="{61F10311-2F5E-466A-BB9D-8682D996AC2B}" dt="2023-07-20T09:34:23.259" v="1241" actId="113"/>
          <ac:spMkLst>
            <pc:docMk/>
            <pc:sldMk cId="574177343" sldId="325"/>
            <ac:spMk id="2" creationId="{70D5A07C-AA8D-07D0-26C2-1B66B07939A7}"/>
          </ac:spMkLst>
        </pc:spChg>
        <pc:spChg chg="mod">
          <ac:chgData name="Jennifer Todd (CELC)" userId="aed9fa36-bf18-43cf-bec2-918ffb5a8cdc" providerId="ADAL" clId="{61F10311-2F5E-466A-BB9D-8682D996AC2B}" dt="2023-07-20T09:34:09.448" v="1239" actId="20577"/>
          <ac:spMkLst>
            <pc:docMk/>
            <pc:sldMk cId="574177343" sldId="325"/>
            <ac:spMk id="3" creationId="{8C4C6F8E-3485-E952-E4CA-9F39740DE108}"/>
          </ac:spMkLst>
        </pc:spChg>
      </pc:sldChg>
      <pc:sldChg chg="modSp mod modNotesTx">
        <pc:chgData name="Jennifer Todd (CELC)" userId="aed9fa36-bf18-43cf-bec2-918ffb5a8cdc" providerId="ADAL" clId="{61F10311-2F5E-466A-BB9D-8682D996AC2B}" dt="2023-07-20T09:42:46.867" v="1647" actId="20577"/>
        <pc:sldMkLst>
          <pc:docMk/>
          <pc:sldMk cId="993445858" sldId="326"/>
        </pc:sldMkLst>
        <pc:spChg chg="mod">
          <ac:chgData name="Jennifer Todd (CELC)" userId="aed9fa36-bf18-43cf-bec2-918ffb5a8cdc" providerId="ADAL" clId="{61F10311-2F5E-466A-BB9D-8682D996AC2B}" dt="2023-07-20T09:42:38.484" v="1596" actId="20577"/>
          <ac:spMkLst>
            <pc:docMk/>
            <pc:sldMk cId="993445858" sldId="326"/>
            <ac:spMk id="5" creationId="{CB5123E9-EF77-06FC-7F44-F0F5F7FC1D34}"/>
          </ac:spMkLst>
        </pc:spChg>
      </pc:sldChg>
      <pc:sldChg chg="modSp mod modNotesTx">
        <pc:chgData name="Jennifer Todd (CELC)" userId="aed9fa36-bf18-43cf-bec2-918ffb5a8cdc" providerId="ADAL" clId="{61F10311-2F5E-466A-BB9D-8682D996AC2B}" dt="2023-07-20T09:44:10.732" v="1907" actId="20577"/>
        <pc:sldMkLst>
          <pc:docMk/>
          <pc:sldMk cId="1581508950" sldId="327"/>
        </pc:sldMkLst>
        <pc:graphicFrameChg chg="modGraphic">
          <ac:chgData name="Jennifer Todd (CELC)" userId="aed9fa36-bf18-43cf-bec2-918ffb5a8cdc" providerId="ADAL" clId="{61F10311-2F5E-466A-BB9D-8682D996AC2B}" dt="2023-07-20T09:43:56.981" v="1875" actId="20577"/>
          <ac:graphicFrameMkLst>
            <pc:docMk/>
            <pc:sldMk cId="1581508950" sldId="327"/>
            <ac:graphicFrameMk id="4" creationId="{DB848222-767D-9E7D-4E4E-449BA6479031}"/>
          </ac:graphicFrameMkLst>
        </pc:graphicFrameChg>
      </pc:sldChg>
      <pc:sldChg chg="modSp mod">
        <pc:chgData name="Jennifer Todd (CELC)" userId="aed9fa36-bf18-43cf-bec2-918ffb5a8cdc" providerId="ADAL" clId="{61F10311-2F5E-466A-BB9D-8682D996AC2B}" dt="2023-07-20T09:40:20.676" v="1374" actId="20577"/>
        <pc:sldMkLst>
          <pc:docMk/>
          <pc:sldMk cId="44335039" sldId="329"/>
        </pc:sldMkLst>
        <pc:spChg chg="mod">
          <ac:chgData name="Jennifer Todd (CELC)" userId="aed9fa36-bf18-43cf-bec2-918ffb5a8cdc" providerId="ADAL" clId="{61F10311-2F5E-466A-BB9D-8682D996AC2B}" dt="2023-07-20T09:40:20.676" v="1374" actId="20577"/>
          <ac:spMkLst>
            <pc:docMk/>
            <pc:sldMk cId="44335039" sldId="329"/>
            <ac:spMk id="2" creationId="{7517986A-EAE5-E299-26D2-D7D6E062289D}"/>
          </ac:spMkLst>
        </pc:spChg>
      </pc:sldChg>
      <pc:sldChg chg="modSp">
        <pc:chgData name="Jennifer Todd (CELC)" userId="aed9fa36-bf18-43cf-bec2-918ffb5a8cdc" providerId="ADAL" clId="{61F10311-2F5E-466A-BB9D-8682D996AC2B}" dt="2023-07-20T09:41:13.310" v="1469" actId="20577"/>
        <pc:sldMkLst>
          <pc:docMk/>
          <pc:sldMk cId="2118111585" sldId="333"/>
        </pc:sldMkLst>
        <pc:graphicFrameChg chg="mod">
          <ac:chgData name="Jennifer Todd (CELC)" userId="aed9fa36-bf18-43cf-bec2-918ffb5a8cdc" providerId="ADAL" clId="{61F10311-2F5E-466A-BB9D-8682D996AC2B}" dt="2023-07-20T09:41:13.310" v="1469" actId="20577"/>
          <ac:graphicFrameMkLst>
            <pc:docMk/>
            <pc:sldMk cId="2118111585" sldId="333"/>
            <ac:graphicFrameMk id="4" creationId="{08EF83E4-BE76-5F77-A19B-61D12121F8F9}"/>
          </ac:graphicFrameMkLst>
        </pc:graphicFrameChg>
      </pc:sldChg>
      <pc:sldChg chg="modSp new mod">
        <pc:chgData name="Jennifer Todd (CELC)" userId="aed9fa36-bf18-43cf-bec2-918ffb5a8cdc" providerId="ADAL" clId="{61F10311-2F5E-466A-BB9D-8682D996AC2B}" dt="2023-07-20T09:28:50.725" v="689" actId="20577"/>
        <pc:sldMkLst>
          <pc:docMk/>
          <pc:sldMk cId="2826395421" sldId="340"/>
        </pc:sldMkLst>
        <pc:spChg chg="mod">
          <ac:chgData name="Jennifer Todd (CELC)" userId="aed9fa36-bf18-43cf-bec2-918ffb5a8cdc" providerId="ADAL" clId="{61F10311-2F5E-466A-BB9D-8682D996AC2B}" dt="2023-07-20T09:28:50.725" v="689" actId="20577"/>
          <ac:spMkLst>
            <pc:docMk/>
            <pc:sldMk cId="2826395421" sldId="340"/>
            <ac:spMk id="2" creationId="{FC548A06-02BE-1BBF-CE6B-A02177C33403}"/>
          </ac:spMkLst>
        </pc:spChg>
        <pc:spChg chg="mod">
          <ac:chgData name="Jennifer Todd (CELC)" userId="aed9fa36-bf18-43cf-bec2-918ffb5a8cdc" providerId="ADAL" clId="{61F10311-2F5E-466A-BB9D-8682D996AC2B}" dt="2023-07-20T09:26:29.487" v="30" actId="20577"/>
          <ac:spMkLst>
            <pc:docMk/>
            <pc:sldMk cId="2826395421" sldId="340"/>
            <ac:spMk id="3" creationId="{A88FAA71-18AD-3CD3-87F8-8CD3AC9F75C6}"/>
          </ac:spMkLst>
        </pc:spChg>
      </pc:sldChg>
      <pc:sldChg chg="modSp new mod">
        <pc:chgData name="Jennifer Todd (CELC)" userId="aed9fa36-bf18-43cf-bec2-918ffb5a8cdc" providerId="ADAL" clId="{61F10311-2F5E-466A-BB9D-8682D996AC2B}" dt="2023-07-20T09:50:20.667" v="2634" actId="20577"/>
        <pc:sldMkLst>
          <pc:docMk/>
          <pc:sldMk cId="1351955194" sldId="341"/>
        </pc:sldMkLst>
        <pc:spChg chg="mod">
          <ac:chgData name="Jennifer Todd (CELC)" userId="aed9fa36-bf18-43cf-bec2-918ffb5a8cdc" providerId="ADAL" clId="{61F10311-2F5E-466A-BB9D-8682D996AC2B}" dt="2023-07-20T09:50:20.667" v="2634" actId="20577"/>
          <ac:spMkLst>
            <pc:docMk/>
            <pc:sldMk cId="1351955194" sldId="341"/>
            <ac:spMk id="2" creationId="{1AFFDB96-E928-73A2-2885-15A6E504E9FC}"/>
          </ac:spMkLst>
        </pc:spChg>
        <pc:spChg chg="mod">
          <ac:chgData name="Jennifer Todd (CELC)" userId="aed9fa36-bf18-43cf-bec2-918ffb5a8cdc" providerId="ADAL" clId="{61F10311-2F5E-466A-BB9D-8682D996AC2B}" dt="2023-07-20T09:44:20.781" v="1928" actId="20577"/>
          <ac:spMkLst>
            <pc:docMk/>
            <pc:sldMk cId="1351955194" sldId="341"/>
            <ac:spMk id="3" creationId="{0575071B-EEE4-1720-069D-668425AE3AD6}"/>
          </ac:spMkLst>
        </pc:spChg>
      </pc:sldChg>
      <pc:sldChg chg="modSp new mod">
        <pc:chgData name="Jennifer Todd (CELC)" userId="aed9fa36-bf18-43cf-bec2-918ffb5a8cdc" providerId="ADAL" clId="{61F10311-2F5E-466A-BB9D-8682D996AC2B}" dt="2023-07-20T09:49:10.240" v="2476"/>
        <pc:sldMkLst>
          <pc:docMk/>
          <pc:sldMk cId="2256001823" sldId="342"/>
        </pc:sldMkLst>
        <pc:spChg chg="mod">
          <ac:chgData name="Jennifer Todd (CELC)" userId="aed9fa36-bf18-43cf-bec2-918ffb5a8cdc" providerId="ADAL" clId="{61F10311-2F5E-466A-BB9D-8682D996AC2B}" dt="2023-07-20T09:49:10.240" v="2476"/>
          <ac:spMkLst>
            <pc:docMk/>
            <pc:sldMk cId="2256001823" sldId="342"/>
            <ac:spMk id="2" creationId="{838B0FC6-F317-93A5-B93E-901AAD08E4D0}"/>
          </ac:spMkLst>
        </pc:spChg>
        <pc:spChg chg="mod">
          <ac:chgData name="Jennifer Todd (CELC)" userId="aed9fa36-bf18-43cf-bec2-918ffb5a8cdc" providerId="ADAL" clId="{61F10311-2F5E-466A-BB9D-8682D996AC2B}" dt="2023-07-20T09:45:01.330" v="2115" actId="20577"/>
          <ac:spMkLst>
            <pc:docMk/>
            <pc:sldMk cId="2256001823" sldId="342"/>
            <ac:spMk id="3" creationId="{5EBFCB29-E4D9-068D-6A82-EC3AC55C1BE4}"/>
          </ac:spMkLst>
        </pc:spChg>
      </pc:sldChg>
    </pc:docChg>
  </pc:docChgLst>
  <pc:docChgLst>
    <pc:chgData name="Jennifer Todd" userId="aed9fa36-bf18-43cf-bec2-918ffb5a8cdc" providerId="ADAL" clId="{61F10311-2F5E-466A-BB9D-8682D996AC2B}"/>
    <pc:docChg chg="custSel modSld">
      <pc:chgData name="Jennifer Todd" userId="aed9fa36-bf18-43cf-bec2-918ffb5a8cdc" providerId="ADAL" clId="{61F10311-2F5E-466A-BB9D-8682D996AC2B}" dt="2023-07-20T11:58:44.757" v="38"/>
      <pc:docMkLst>
        <pc:docMk/>
      </pc:docMkLst>
      <pc:sldChg chg="modSp mod">
        <pc:chgData name="Jennifer Todd" userId="aed9fa36-bf18-43cf-bec2-918ffb5a8cdc" providerId="ADAL" clId="{61F10311-2F5E-466A-BB9D-8682D996AC2B}" dt="2023-07-20T11:58:44.757" v="38"/>
        <pc:sldMkLst>
          <pc:docMk/>
          <pc:sldMk cId="2256001823" sldId="342"/>
        </pc:sldMkLst>
        <pc:spChg chg="mod">
          <ac:chgData name="Jennifer Todd" userId="aed9fa36-bf18-43cf-bec2-918ffb5a8cdc" providerId="ADAL" clId="{61F10311-2F5E-466A-BB9D-8682D996AC2B}" dt="2023-07-20T11:58:44.757" v="38"/>
          <ac:spMkLst>
            <pc:docMk/>
            <pc:sldMk cId="2256001823" sldId="342"/>
            <ac:spMk id="2" creationId="{838B0FC6-F317-93A5-B93E-901AAD08E4D0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15C789-F0D2-4D9D-80AC-F76E7949C47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128EA56-378D-47DC-B961-7045E6F25601}">
      <dgm:prSet/>
      <dgm:spPr/>
      <dgm:t>
        <a:bodyPr/>
        <a:lstStyle/>
        <a:p>
          <a:r>
            <a:rPr lang="en-GB" dirty="0"/>
            <a:t>Avoid jargon and check in with clients that they understand</a:t>
          </a:r>
          <a:endParaRPr lang="en-US" dirty="0"/>
        </a:p>
      </dgm:t>
    </dgm:pt>
    <dgm:pt modelId="{D68B349A-EB99-42FF-A1D8-882CBB2CAC82}" type="parTrans" cxnId="{FD9E6A40-13A0-46E4-8F92-13AB39E6D5B6}">
      <dgm:prSet/>
      <dgm:spPr/>
      <dgm:t>
        <a:bodyPr/>
        <a:lstStyle/>
        <a:p>
          <a:endParaRPr lang="en-US"/>
        </a:p>
      </dgm:t>
    </dgm:pt>
    <dgm:pt modelId="{7AED18E1-9401-408F-974C-C251FAF5052A}" type="sibTrans" cxnId="{FD9E6A40-13A0-46E4-8F92-13AB39E6D5B6}">
      <dgm:prSet/>
      <dgm:spPr/>
      <dgm:t>
        <a:bodyPr/>
        <a:lstStyle/>
        <a:p>
          <a:endParaRPr lang="en-US"/>
        </a:p>
      </dgm:t>
    </dgm:pt>
    <dgm:pt modelId="{B6A84D97-B84F-4D12-B0F0-56D9E4713DB0}">
      <dgm:prSet/>
      <dgm:spPr/>
      <dgm:t>
        <a:bodyPr/>
        <a:lstStyle/>
        <a:p>
          <a:r>
            <a:rPr lang="en-GB"/>
            <a:t>Always ask supervisor if you’re not sure</a:t>
          </a:r>
          <a:endParaRPr lang="en-US"/>
        </a:p>
      </dgm:t>
    </dgm:pt>
    <dgm:pt modelId="{90F8AC42-B79F-44FA-B54A-0053E45C572F}" type="parTrans" cxnId="{5E6B0DD8-7807-41CD-899D-0AC1A20F245A}">
      <dgm:prSet/>
      <dgm:spPr/>
      <dgm:t>
        <a:bodyPr/>
        <a:lstStyle/>
        <a:p>
          <a:endParaRPr lang="en-US"/>
        </a:p>
      </dgm:t>
    </dgm:pt>
    <dgm:pt modelId="{44C43009-F7E4-4313-B009-5ECB8A0BEE6E}" type="sibTrans" cxnId="{5E6B0DD8-7807-41CD-899D-0AC1A20F245A}">
      <dgm:prSet/>
      <dgm:spPr/>
      <dgm:t>
        <a:bodyPr/>
        <a:lstStyle/>
        <a:p>
          <a:endParaRPr lang="en-US"/>
        </a:p>
      </dgm:t>
    </dgm:pt>
    <dgm:pt modelId="{730B9794-7881-4373-ABC1-82FB3307802C}">
      <dgm:prSet/>
      <dgm:spPr/>
      <dgm:t>
        <a:bodyPr/>
        <a:lstStyle/>
        <a:p>
          <a:r>
            <a:rPr lang="en-GB" dirty="0"/>
            <a:t>Even if they don’t sound like they appreciate you acting for them in a Pro Bono capacity, they do!</a:t>
          </a:r>
          <a:endParaRPr lang="en-US" dirty="0"/>
        </a:p>
      </dgm:t>
    </dgm:pt>
    <dgm:pt modelId="{117FA368-72BF-45A0-AB86-7C36715BB690}" type="parTrans" cxnId="{E2094B62-FA59-4D37-938C-BCB8A3A740FA}">
      <dgm:prSet/>
      <dgm:spPr/>
      <dgm:t>
        <a:bodyPr/>
        <a:lstStyle/>
        <a:p>
          <a:endParaRPr lang="en-US"/>
        </a:p>
      </dgm:t>
    </dgm:pt>
    <dgm:pt modelId="{8E3A6B12-8E0E-4FEC-9773-7C95451CED94}" type="sibTrans" cxnId="{E2094B62-FA59-4D37-938C-BCB8A3A740FA}">
      <dgm:prSet/>
      <dgm:spPr/>
      <dgm:t>
        <a:bodyPr/>
        <a:lstStyle/>
        <a:p>
          <a:endParaRPr lang="en-US"/>
        </a:p>
      </dgm:t>
    </dgm:pt>
    <dgm:pt modelId="{FF741ED5-1002-4E50-AB08-20082D405F90}">
      <dgm:prSet/>
      <dgm:spPr/>
      <dgm:t>
        <a:bodyPr/>
        <a:lstStyle/>
        <a:p>
          <a:r>
            <a:rPr lang="en-GB" dirty="0"/>
            <a:t>Despite the differences in background, clients are just normal people. We  all have the interpersonal skills to handle issues raised.</a:t>
          </a:r>
          <a:endParaRPr lang="en-US" dirty="0"/>
        </a:p>
      </dgm:t>
    </dgm:pt>
    <dgm:pt modelId="{DFC24369-B913-44A9-95A6-496BA5BF852B}" type="parTrans" cxnId="{BF068534-894C-414C-8194-CC3BDDC3E4B4}">
      <dgm:prSet/>
      <dgm:spPr/>
      <dgm:t>
        <a:bodyPr/>
        <a:lstStyle/>
        <a:p>
          <a:endParaRPr lang="en-US"/>
        </a:p>
      </dgm:t>
    </dgm:pt>
    <dgm:pt modelId="{B2D83270-C411-42C2-9D17-8F234182DF57}" type="sibTrans" cxnId="{BF068534-894C-414C-8194-CC3BDDC3E4B4}">
      <dgm:prSet/>
      <dgm:spPr/>
      <dgm:t>
        <a:bodyPr/>
        <a:lstStyle/>
        <a:p>
          <a:endParaRPr lang="en-US"/>
        </a:p>
      </dgm:t>
    </dgm:pt>
    <dgm:pt modelId="{22E08041-F164-4D07-943D-E9CF99FF2021}" type="pres">
      <dgm:prSet presAssocID="{F015C789-F0D2-4D9D-80AC-F76E7949C47F}" presName="root" presStyleCnt="0">
        <dgm:presLayoutVars>
          <dgm:dir/>
          <dgm:resizeHandles val="exact"/>
        </dgm:presLayoutVars>
      </dgm:prSet>
      <dgm:spPr/>
    </dgm:pt>
    <dgm:pt modelId="{9A07BD1F-BBBB-4F4E-A6FB-69F9EFA94FC8}" type="pres">
      <dgm:prSet presAssocID="{D128EA56-378D-47DC-B961-7045E6F25601}" presName="compNode" presStyleCnt="0"/>
      <dgm:spPr/>
    </dgm:pt>
    <dgm:pt modelId="{6BF11279-201E-4F08-84E9-8E8F2A54401B}" type="pres">
      <dgm:prSet presAssocID="{D128EA56-378D-47DC-B961-7045E6F25601}" presName="bgRect" presStyleLbl="bgShp" presStyleIdx="0" presStyleCnt="4"/>
      <dgm:spPr/>
    </dgm:pt>
    <dgm:pt modelId="{DBC94603-12C2-43D7-913C-9B37DC97F327}" type="pres">
      <dgm:prSet presAssocID="{D128EA56-378D-47DC-B961-7045E6F2560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CB3DE01C-DA0B-40FB-9E6A-8AD835562055}" type="pres">
      <dgm:prSet presAssocID="{D128EA56-378D-47DC-B961-7045E6F25601}" presName="spaceRect" presStyleCnt="0"/>
      <dgm:spPr/>
    </dgm:pt>
    <dgm:pt modelId="{2E15B107-63B7-43D2-B8A5-22D803F552BD}" type="pres">
      <dgm:prSet presAssocID="{D128EA56-378D-47DC-B961-7045E6F25601}" presName="parTx" presStyleLbl="revTx" presStyleIdx="0" presStyleCnt="4">
        <dgm:presLayoutVars>
          <dgm:chMax val="0"/>
          <dgm:chPref val="0"/>
        </dgm:presLayoutVars>
      </dgm:prSet>
      <dgm:spPr/>
    </dgm:pt>
    <dgm:pt modelId="{267AF89D-3400-4CFD-927B-698DE60CCEA7}" type="pres">
      <dgm:prSet presAssocID="{7AED18E1-9401-408F-974C-C251FAF5052A}" presName="sibTrans" presStyleCnt="0"/>
      <dgm:spPr/>
    </dgm:pt>
    <dgm:pt modelId="{36035970-90C3-49D5-B2FC-B8A1CA6C61CF}" type="pres">
      <dgm:prSet presAssocID="{B6A84D97-B84F-4D12-B0F0-56D9E4713DB0}" presName="compNode" presStyleCnt="0"/>
      <dgm:spPr/>
    </dgm:pt>
    <dgm:pt modelId="{CAA8D356-A176-44D1-AD77-D9BB755F1C0C}" type="pres">
      <dgm:prSet presAssocID="{B6A84D97-B84F-4D12-B0F0-56D9E4713DB0}" presName="bgRect" presStyleLbl="bgShp" presStyleIdx="1" presStyleCnt="4"/>
      <dgm:spPr/>
    </dgm:pt>
    <dgm:pt modelId="{2555BCB0-D402-46C6-BA60-294A64E34060}" type="pres">
      <dgm:prSet presAssocID="{B6A84D97-B84F-4D12-B0F0-56D9E4713DB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53E054ED-B3DE-4408-A5B5-93637AC5B6F6}" type="pres">
      <dgm:prSet presAssocID="{B6A84D97-B84F-4D12-B0F0-56D9E4713DB0}" presName="spaceRect" presStyleCnt="0"/>
      <dgm:spPr/>
    </dgm:pt>
    <dgm:pt modelId="{EE4E2DD3-A782-4460-91C3-C4EDE2EDC07F}" type="pres">
      <dgm:prSet presAssocID="{B6A84D97-B84F-4D12-B0F0-56D9E4713DB0}" presName="parTx" presStyleLbl="revTx" presStyleIdx="1" presStyleCnt="4">
        <dgm:presLayoutVars>
          <dgm:chMax val="0"/>
          <dgm:chPref val="0"/>
        </dgm:presLayoutVars>
      </dgm:prSet>
      <dgm:spPr/>
    </dgm:pt>
    <dgm:pt modelId="{A91EB5EF-F446-4925-A8BE-CB68E041ED86}" type="pres">
      <dgm:prSet presAssocID="{44C43009-F7E4-4313-B009-5ECB8A0BEE6E}" presName="sibTrans" presStyleCnt="0"/>
      <dgm:spPr/>
    </dgm:pt>
    <dgm:pt modelId="{1E2F09AC-87E7-4546-B6C0-EE19D526FE93}" type="pres">
      <dgm:prSet presAssocID="{730B9794-7881-4373-ABC1-82FB3307802C}" presName="compNode" presStyleCnt="0"/>
      <dgm:spPr/>
    </dgm:pt>
    <dgm:pt modelId="{CB53D989-5500-4354-B57B-59074BCB48BD}" type="pres">
      <dgm:prSet presAssocID="{730B9794-7881-4373-ABC1-82FB3307802C}" presName="bgRect" presStyleLbl="bgShp" presStyleIdx="2" presStyleCnt="4"/>
      <dgm:spPr/>
    </dgm:pt>
    <dgm:pt modelId="{40101E3A-B96A-4CF6-BD24-BCD2BA60E507}" type="pres">
      <dgm:prSet presAssocID="{730B9794-7881-4373-ABC1-82FB3307802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um Set"/>
        </a:ext>
      </dgm:extLst>
    </dgm:pt>
    <dgm:pt modelId="{DD42E645-BFAE-4473-87F6-C2041CE9FAC5}" type="pres">
      <dgm:prSet presAssocID="{730B9794-7881-4373-ABC1-82FB3307802C}" presName="spaceRect" presStyleCnt="0"/>
      <dgm:spPr/>
    </dgm:pt>
    <dgm:pt modelId="{BA1E39FD-8800-4279-89AC-1638536FD783}" type="pres">
      <dgm:prSet presAssocID="{730B9794-7881-4373-ABC1-82FB3307802C}" presName="parTx" presStyleLbl="revTx" presStyleIdx="2" presStyleCnt="4">
        <dgm:presLayoutVars>
          <dgm:chMax val="0"/>
          <dgm:chPref val="0"/>
        </dgm:presLayoutVars>
      </dgm:prSet>
      <dgm:spPr/>
    </dgm:pt>
    <dgm:pt modelId="{84A03A36-4C66-4DFB-ABC4-7F3E512CBA37}" type="pres">
      <dgm:prSet presAssocID="{8E3A6B12-8E0E-4FEC-9773-7C95451CED94}" presName="sibTrans" presStyleCnt="0"/>
      <dgm:spPr/>
    </dgm:pt>
    <dgm:pt modelId="{7E060D44-86A1-4852-9CF1-7AE1253E06B2}" type="pres">
      <dgm:prSet presAssocID="{FF741ED5-1002-4E50-AB08-20082D405F90}" presName="compNode" presStyleCnt="0"/>
      <dgm:spPr/>
    </dgm:pt>
    <dgm:pt modelId="{2DDF7AC3-77F2-4D35-A01D-3AE407AA6FA9}" type="pres">
      <dgm:prSet presAssocID="{FF741ED5-1002-4E50-AB08-20082D405F90}" presName="bgRect" presStyleLbl="bgShp" presStyleIdx="3" presStyleCnt="4"/>
      <dgm:spPr/>
    </dgm:pt>
    <dgm:pt modelId="{6AE1287A-4843-491F-B17F-C683B6670285}" type="pres">
      <dgm:prSet presAssocID="{FF741ED5-1002-4E50-AB08-20082D405F9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87C5B641-F2D8-44CF-8F62-035A75B1AC31}" type="pres">
      <dgm:prSet presAssocID="{FF741ED5-1002-4E50-AB08-20082D405F90}" presName="spaceRect" presStyleCnt="0"/>
      <dgm:spPr/>
    </dgm:pt>
    <dgm:pt modelId="{CB4AD59F-E27C-4DED-BD33-B5B807368986}" type="pres">
      <dgm:prSet presAssocID="{FF741ED5-1002-4E50-AB08-20082D405F9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F068534-894C-414C-8194-CC3BDDC3E4B4}" srcId="{F015C789-F0D2-4D9D-80AC-F76E7949C47F}" destId="{FF741ED5-1002-4E50-AB08-20082D405F90}" srcOrd="3" destOrd="0" parTransId="{DFC24369-B913-44A9-95A6-496BA5BF852B}" sibTransId="{B2D83270-C411-42C2-9D17-8F234182DF57}"/>
    <dgm:cxn modelId="{FD9E6A40-13A0-46E4-8F92-13AB39E6D5B6}" srcId="{F015C789-F0D2-4D9D-80AC-F76E7949C47F}" destId="{D128EA56-378D-47DC-B961-7045E6F25601}" srcOrd="0" destOrd="0" parTransId="{D68B349A-EB99-42FF-A1D8-882CBB2CAC82}" sibTransId="{7AED18E1-9401-408F-974C-C251FAF5052A}"/>
    <dgm:cxn modelId="{E2094B62-FA59-4D37-938C-BCB8A3A740FA}" srcId="{F015C789-F0D2-4D9D-80AC-F76E7949C47F}" destId="{730B9794-7881-4373-ABC1-82FB3307802C}" srcOrd="2" destOrd="0" parTransId="{117FA368-72BF-45A0-AB86-7C36715BB690}" sibTransId="{8E3A6B12-8E0E-4FEC-9773-7C95451CED94}"/>
    <dgm:cxn modelId="{EA96FE74-6A7F-4A6C-8A3E-326E44EFC7B7}" type="presOf" srcId="{D128EA56-378D-47DC-B961-7045E6F25601}" destId="{2E15B107-63B7-43D2-B8A5-22D803F552BD}" srcOrd="0" destOrd="0" presId="urn:microsoft.com/office/officeart/2018/2/layout/IconVerticalSolidList"/>
    <dgm:cxn modelId="{3D8FA779-A26C-4F49-BC2F-EE165D98D7CF}" type="presOf" srcId="{730B9794-7881-4373-ABC1-82FB3307802C}" destId="{BA1E39FD-8800-4279-89AC-1638536FD783}" srcOrd="0" destOrd="0" presId="urn:microsoft.com/office/officeart/2018/2/layout/IconVerticalSolidList"/>
    <dgm:cxn modelId="{81E84D96-784A-4966-84B0-9FA249335EF5}" type="presOf" srcId="{B6A84D97-B84F-4D12-B0F0-56D9E4713DB0}" destId="{EE4E2DD3-A782-4460-91C3-C4EDE2EDC07F}" srcOrd="0" destOrd="0" presId="urn:microsoft.com/office/officeart/2018/2/layout/IconVerticalSolidList"/>
    <dgm:cxn modelId="{E77FA8A1-DE12-45CD-ABAF-E0343DDD17DB}" type="presOf" srcId="{F015C789-F0D2-4D9D-80AC-F76E7949C47F}" destId="{22E08041-F164-4D07-943D-E9CF99FF2021}" srcOrd="0" destOrd="0" presId="urn:microsoft.com/office/officeart/2018/2/layout/IconVerticalSolidList"/>
    <dgm:cxn modelId="{F69116B3-71FB-414E-BAB5-5228CA6F7E3F}" type="presOf" srcId="{FF741ED5-1002-4E50-AB08-20082D405F90}" destId="{CB4AD59F-E27C-4DED-BD33-B5B807368986}" srcOrd="0" destOrd="0" presId="urn:microsoft.com/office/officeart/2018/2/layout/IconVerticalSolidList"/>
    <dgm:cxn modelId="{5E6B0DD8-7807-41CD-899D-0AC1A20F245A}" srcId="{F015C789-F0D2-4D9D-80AC-F76E7949C47F}" destId="{B6A84D97-B84F-4D12-B0F0-56D9E4713DB0}" srcOrd="1" destOrd="0" parTransId="{90F8AC42-B79F-44FA-B54A-0053E45C572F}" sibTransId="{44C43009-F7E4-4313-B009-5ECB8A0BEE6E}"/>
    <dgm:cxn modelId="{2C9768CF-2E78-455E-A45D-7E858D0FAD48}" type="presParOf" srcId="{22E08041-F164-4D07-943D-E9CF99FF2021}" destId="{9A07BD1F-BBBB-4F4E-A6FB-69F9EFA94FC8}" srcOrd="0" destOrd="0" presId="urn:microsoft.com/office/officeart/2018/2/layout/IconVerticalSolidList"/>
    <dgm:cxn modelId="{1B618FF0-FC4A-4553-93CA-F10FBABE98DF}" type="presParOf" srcId="{9A07BD1F-BBBB-4F4E-A6FB-69F9EFA94FC8}" destId="{6BF11279-201E-4F08-84E9-8E8F2A54401B}" srcOrd="0" destOrd="0" presId="urn:microsoft.com/office/officeart/2018/2/layout/IconVerticalSolidList"/>
    <dgm:cxn modelId="{48A7E7ED-D461-492E-8A5E-3326C2804F52}" type="presParOf" srcId="{9A07BD1F-BBBB-4F4E-A6FB-69F9EFA94FC8}" destId="{DBC94603-12C2-43D7-913C-9B37DC97F327}" srcOrd="1" destOrd="0" presId="urn:microsoft.com/office/officeart/2018/2/layout/IconVerticalSolidList"/>
    <dgm:cxn modelId="{FDB1876C-B9DA-481A-B3DE-43689F456A17}" type="presParOf" srcId="{9A07BD1F-BBBB-4F4E-A6FB-69F9EFA94FC8}" destId="{CB3DE01C-DA0B-40FB-9E6A-8AD835562055}" srcOrd="2" destOrd="0" presId="urn:microsoft.com/office/officeart/2018/2/layout/IconVerticalSolidList"/>
    <dgm:cxn modelId="{4388BBEB-F976-44C2-8CB8-76F32968FF2C}" type="presParOf" srcId="{9A07BD1F-BBBB-4F4E-A6FB-69F9EFA94FC8}" destId="{2E15B107-63B7-43D2-B8A5-22D803F552BD}" srcOrd="3" destOrd="0" presId="urn:microsoft.com/office/officeart/2018/2/layout/IconVerticalSolidList"/>
    <dgm:cxn modelId="{6D52E576-80DE-4FF0-BD9C-0D7EEC45B40E}" type="presParOf" srcId="{22E08041-F164-4D07-943D-E9CF99FF2021}" destId="{267AF89D-3400-4CFD-927B-698DE60CCEA7}" srcOrd="1" destOrd="0" presId="urn:microsoft.com/office/officeart/2018/2/layout/IconVerticalSolidList"/>
    <dgm:cxn modelId="{560E3995-0D3B-4C79-8C99-61DA8795DDE0}" type="presParOf" srcId="{22E08041-F164-4D07-943D-E9CF99FF2021}" destId="{36035970-90C3-49D5-B2FC-B8A1CA6C61CF}" srcOrd="2" destOrd="0" presId="urn:microsoft.com/office/officeart/2018/2/layout/IconVerticalSolidList"/>
    <dgm:cxn modelId="{3357A832-2BFA-406A-8EEF-20F36B6740CE}" type="presParOf" srcId="{36035970-90C3-49D5-B2FC-B8A1CA6C61CF}" destId="{CAA8D356-A176-44D1-AD77-D9BB755F1C0C}" srcOrd="0" destOrd="0" presId="urn:microsoft.com/office/officeart/2018/2/layout/IconVerticalSolidList"/>
    <dgm:cxn modelId="{CBD4EA81-477C-460D-9252-038E674BA7AF}" type="presParOf" srcId="{36035970-90C3-49D5-B2FC-B8A1CA6C61CF}" destId="{2555BCB0-D402-46C6-BA60-294A64E34060}" srcOrd="1" destOrd="0" presId="urn:microsoft.com/office/officeart/2018/2/layout/IconVerticalSolidList"/>
    <dgm:cxn modelId="{21CCBC46-D3E6-4C86-A0BE-A486BB78B57E}" type="presParOf" srcId="{36035970-90C3-49D5-B2FC-B8A1CA6C61CF}" destId="{53E054ED-B3DE-4408-A5B5-93637AC5B6F6}" srcOrd="2" destOrd="0" presId="urn:microsoft.com/office/officeart/2018/2/layout/IconVerticalSolidList"/>
    <dgm:cxn modelId="{7C23F8EA-5629-467E-963D-B8B6320333D0}" type="presParOf" srcId="{36035970-90C3-49D5-B2FC-B8A1CA6C61CF}" destId="{EE4E2DD3-A782-4460-91C3-C4EDE2EDC07F}" srcOrd="3" destOrd="0" presId="urn:microsoft.com/office/officeart/2018/2/layout/IconVerticalSolidList"/>
    <dgm:cxn modelId="{7989F933-911E-4883-A6B3-B0AD1D8BA3C1}" type="presParOf" srcId="{22E08041-F164-4D07-943D-E9CF99FF2021}" destId="{A91EB5EF-F446-4925-A8BE-CB68E041ED86}" srcOrd="3" destOrd="0" presId="urn:microsoft.com/office/officeart/2018/2/layout/IconVerticalSolidList"/>
    <dgm:cxn modelId="{5796A638-0E9E-4C73-8F61-7F5727951BF7}" type="presParOf" srcId="{22E08041-F164-4D07-943D-E9CF99FF2021}" destId="{1E2F09AC-87E7-4546-B6C0-EE19D526FE93}" srcOrd="4" destOrd="0" presId="urn:microsoft.com/office/officeart/2018/2/layout/IconVerticalSolidList"/>
    <dgm:cxn modelId="{412C608C-4CD4-4428-AE8C-A8682AE52DC8}" type="presParOf" srcId="{1E2F09AC-87E7-4546-B6C0-EE19D526FE93}" destId="{CB53D989-5500-4354-B57B-59074BCB48BD}" srcOrd="0" destOrd="0" presId="urn:microsoft.com/office/officeart/2018/2/layout/IconVerticalSolidList"/>
    <dgm:cxn modelId="{23727D01-E19D-4254-8378-07ECD96333CA}" type="presParOf" srcId="{1E2F09AC-87E7-4546-B6C0-EE19D526FE93}" destId="{40101E3A-B96A-4CF6-BD24-BCD2BA60E507}" srcOrd="1" destOrd="0" presId="urn:microsoft.com/office/officeart/2018/2/layout/IconVerticalSolidList"/>
    <dgm:cxn modelId="{736E68E5-A0CB-4D9E-BE75-3C90ACB0D511}" type="presParOf" srcId="{1E2F09AC-87E7-4546-B6C0-EE19D526FE93}" destId="{DD42E645-BFAE-4473-87F6-C2041CE9FAC5}" srcOrd="2" destOrd="0" presId="urn:microsoft.com/office/officeart/2018/2/layout/IconVerticalSolidList"/>
    <dgm:cxn modelId="{47AD121D-FAA2-49C2-9E99-1270FA2D701C}" type="presParOf" srcId="{1E2F09AC-87E7-4546-B6C0-EE19D526FE93}" destId="{BA1E39FD-8800-4279-89AC-1638536FD783}" srcOrd="3" destOrd="0" presId="urn:microsoft.com/office/officeart/2018/2/layout/IconVerticalSolidList"/>
    <dgm:cxn modelId="{718FC563-A64E-4009-A62D-B4EF3D319ACF}" type="presParOf" srcId="{22E08041-F164-4D07-943D-E9CF99FF2021}" destId="{84A03A36-4C66-4DFB-ABC4-7F3E512CBA37}" srcOrd="5" destOrd="0" presId="urn:microsoft.com/office/officeart/2018/2/layout/IconVerticalSolidList"/>
    <dgm:cxn modelId="{5F93A802-EDB7-40B9-9C3D-C4A6EAFA4821}" type="presParOf" srcId="{22E08041-F164-4D07-943D-E9CF99FF2021}" destId="{7E060D44-86A1-4852-9CF1-7AE1253E06B2}" srcOrd="6" destOrd="0" presId="urn:microsoft.com/office/officeart/2018/2/layout/IconVerticalSolidList"/>
    <dgm:cxn modelId="{034F2A5A-2BF6-4107-8A09-A8402856D469}" type="presParOf" srcId="{7E060D44-86A1-4852-9CF1-7AE1253E06B2}" destId="{2DDF7AC3-77F2-4D35-A01D-3AE407AA6FA9}" srcOrd="0" destOrd="0" presId="urn:microsoft.com/office/officeart/2018/2/layout/IconVerticalSolidList"/>
    <dgm:cxn modelId="{5AD35C64-3359-48C7-AD46-C9D9EB08613B}" type="presParOf" srcId="{7E060D44-86A1-4852-9CF1-7AE1253E06B2}" destId="{6AE1287A-4843-491F-B17F-C683B6670285}" srcOrd="1" destOrd="0" presId="urn:microsoft.com/office/officeart/2018/2/layout/IconVerticalSolidList"/>
    <dgm:cxn modelId="{10E84E6F-1A55-485D-8BCE-908F5C773B90}" type="presParOf" srcId="{7E060D44-86A1-4852-9CF1-7AE1253E06B2}" destId="{87C5B641-F2D8-44CF-8F62-035A75B1AC31}" srcOrd="2" destOrd="0" presId="urn:microsoft.com/office/officeart/2018/2/layout/IconVerticalSolidList"/>
    <dgm:cxn modelId="{D234858F-B171-4EBB-AEA5-4646374D1C32}" type="presParOf" srcId="{7E060D44-86A1-4852-9CF1-7AE1253E06B2}" destId="{CB4AD59F-E27C-4DED-BD33-B5B80736898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11279-201E-4F08-84E9-8E8F2A54401B}">
      <dsp:nvSpPr>
        <dsp:cNvPr id="0" name=""/>
        <dsp:cNvSpPr/>
      </dsp:nvSpPr>
      <dsp:spPr>
        <a:xfrm>
          <a:off x="0" y="1772"/>
          <a:ext cx="8697686" cy="8981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C94603-12C2-43D7-913C-9B37DC97F327}">
      <dsp:nvSpPr>
        <dsp:cNvPr id="0" name=""/>
        <dsp:cNvSpPr/>
      </dsp:nvSpPr>
      <dsp:spPr>
        <a:xfrm>
          <a:off x="271700" y="203863"/>
          <a:ext cx="494001" cy="4940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5B107-63B7-43D2-B8A5-22D803F552BD}">
      <dsp:nvSpPr>
        <dsp:cNvPr id="0" name=""/>
        <dsp:cNvSpPr/>
      </dsp:nvSpPr>
      <dsp:spPr>
        <a:xfrm>
          <a:off x="1037403" y="1772"/>
          <a:ext cx="7660282" cy="898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58" tIns="95058" rIns="95058" bIns="9505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Avoid jargon and check in with clients that they understand</a:t>
          </a:r>
          <a:endParaRPr lang="en-US" sz="2100" kern="1200" dirty="0"/>
        </a:p>
      </dsp:txBody>
      <dsp:txXfrm>
        <a:off x="1037403" y="1772"/>
        <a:ext cx="7660282" cy="898184"/>
      </dsp:txXfrm>
    </dsp:sp>
    <dsp:sp modelId="{CAA8D356-A176-44D1-AD77-D9BB755F1C0C}">
      <dsp:nvSpPr>
        <dsp:cNvPr id="0" name=""/>
        <dsp:cNvSpPr/>
      </dsp:nvSpPr>
      <dsp:spPr>
        <a:xfrm>
          <a:off x="0" y="1124502"/>
          <a:ext cx="8697686" cy="8981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55BCB0-D402-46C6-BA60-294A64E34060}">
      <dsp:nvSpPr>
        <dsp:cNvPr id="0" name=""/>
        <dsp:cNvSpPr/>
      </dsp:nvSpPr>
      <dsp:spPr>
        <a:xfrm>
          <a:off x="271700" y="1326594"/>
          <a:ext cx="494001" cy="4940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E2DD3-A782-4460-91C3-C4EDE2EDC07F}">
      <dsp:nvSpPr>
        <dsp:cNvPr id="0" name=""/>
        <dsp:cNvSpPr/>
      </dsp:nvSpPr>
      <dsp:spPr>
        <a:xfrm>
          <a:off x="1037403" y="1124502"/>
          <a:ext cx="7660282" cy="898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58" tIns="95058" rIns="95058" bIns="9505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Always ask supervisor if you’re not sure</a:t>
          </a:r>
          <a:endParaRPr lang="en-US" sz="2100" kern="1200"/>
        </a:p>
      </dsp:txBody>
      <dsp:txXfrm>
        <a:off x="1037403" y="1124502"/>
        <a:ext cx="7660282" cy="898184"/>
      </dsp:txXfrm>
    </dsp:sp>
    <dsp:sp modelId="{CB53D989-5500-4354-B57B-59074BCB48BD}">
      <dsp:nvSpPr>
        <dsp:cNvPr id="0" name=""/>
        <dsp:cNvSpPr/>
      </dsp:nvSpPr>
      <dsp:spPr>
        <a:xfrm>
          <a:off x="0" y="2247233"/>
          <a:ext cx="8697686" cy="8981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101E3A-B96A-4CF6-BD24-BCD2BA60E507}">
      <dsp:nvSpPr>
        <dsp:cNvPr id="0" name=""/>
        <dsp:cNvSpPr/>
      </dsp:nvSpPr>
      <dsp:spPr>
        <a:xfrm>
          <a:off x="271700" y="2449325"/>
          <a:ext cx="494001" cy="4940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1E39FD-8800-4279-89AC-1638536FD783}">
      <dsp:nvSpPr>
        <dsp:cNvPr id="0" name=""/>
        <dsp:cNvSpPr/>
      </dsp:nvSpPr>
      <dsp:spPr>
        <a:xfrm>
          <a:off x="1037403" y="2247233"/>
          <a:ext cx="7660282" cy="898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58" tIns="95058" rIns="95058" bIns="9505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Even if they don’t sound like they appreciate you acting for them in a Pro Bono capacity, they do!</a:t>
          </a:r>
          <a:endParaRPr lang="en-US" sz="2100" kern="1200" dirty="0"/>
        </a:p>
      </dsp:txBody>
      <dsp:txXfrm>
        <a:off x="1037403" y="2247233"/>
        <a:ext cx="7660282" cy="898184"/>
      </dsp:txXfrm>
    </dsp:sp>
    <dsp:sp modelId="{2DDF7AC3-77F2-4D35-A01D-3AE407AA6FA9}">
      <dsp:nvSpPr>
        <dsp:cNvPr id="0" name=""/>
        <dsp:cNvSpPr/>
      </dsp:nvSpPr>
      <dsp:spPr>
        <a:xfrm>
          <a:off x="0" y="3369964"/>
          <a:ext cx="8697686" cy="8981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1287A-4843-491F-B17F-C683B6670285}">
      <dsp:nvSpPr>
        <dsp:cNvPr id="0" name=""/>
        <dsp:cNvSpPr/>
      </dsp:nvSpPr>
      <dsp:spPr>
        <a:xfrm>
          <a:off x="271700" y="3572055"/>
          <a:ext cx="494001" cy="49400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AD59F-E27C-4DED-BD33-B5B807368986}">
      <dsp:nvSpPr>
        <dsp:cNvPr id="0" name=""/>
        <dsp:cNvSpPr/>
      </dsp:nvSpPr>
      <dsp:spPr>
        <a:xfrm>
          <a:off x="1037403" y="3369964"/>
          <a:ext cx="7660282" cy="898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58" tIns="95058" rIns="95058" bIns="9505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Despite the differences in background, clients are just normal people. We  all have the interpersonal skills to handle issues raised.</a:t>
          </a:r>
          <a:endParaRPr lang="en-US" sz="2100" kern="1200" dirty="0"/>
        </a:p>
      </dsp:txBody>
      <dsp:txXfrm>
        <a:off x="1037403" y="3369964"/>
        <a:ext cx="7660282" cy="898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BD95A-7AB6-4235-AF48-4D77BC822339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08777-48D1-48D7-9E67-0DCB405D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448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9ef6e8e653_2_1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0" name="Google Shape;590;g9ef6e8e653_2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1552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9ef6e8e653_2_18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5" name="Google Shape;595;g9ef6e8e653_2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NB especially in relation to fee waiver work – be aware client’s may not be working – subsisting on benefits. Some basic background knowledge of benefits is helpful!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08777-48D1-48D7-9E67-0DCB405D841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21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08777-48D1-48D7-9E67-0DCB405D841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503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Jargon can be both legal/technical and ‘corporate speak’ – avoid latter! OK to use legal terms – we are giving advice on the law – but make sure to explain.</a:t>
            </a:r>
          </a:p>
          <a:p>
            <a:r>
              <a:rPr lang="en-GB" dirty="0"/>
              <a:t>Don’t assume clients understand certain words or terms.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08777-48D1-48D7-9E67-0DCB405D841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437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Being prepared by reading the background papers is key. Be aware of who is in the family unit, who child lives with, who their siblings are – are their family members living in other places or countries?</a:t>
            </a:r>
          </a:p>
          <a:p>
            <a:r>
              <a:rPr lang="en-GB" dirty="0"/>
              <a:t>Supervisor will kick off with brief intro and explain how Kind works as a project. Then over to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08777-48D1-48D7-9E67-0DCB405D841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604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Rather than being a wall of blank faces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08777-48D1-48D7-9E67-0DCB405D841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262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gad3fe065bf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" name="Google Shape;983;gad3fe065bf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5FEFA-3C90-67BC-FF87-AEF8ED7A9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098C61-E80F-A4D2-4F80-E5BE5E099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C84F9-FE69-7054-0EFD-B81AB23F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BB290-27E0-7552-FD97-55F02D17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283C8-2098-51D2-F2FE-AF272E357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69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9171D-FE83-88D3-1BC7-8ACF180B8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7976E-6574-E4CB-AC00-81496A038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A3918-9A0E-E0D5-133B-FD5785AC4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FA743-7236-BE26-54A8-79FB6C0EE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961E6-9FA4-A9B0-0BC9-922D1AD4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38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A1D696-4969-911B-C992-FA1DEE35A1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FCA348-E46B-341E-BCDA-0AB7668C1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586BA-1EA1-8813-5D8C-7C5F0EE28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460BF-F9DD-C6D4-17F1-1DAD52283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8C14B-EDEE-C378-B597-19541927E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75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IND UK Presentation title slide">
  <p:cSld name="KIND UK Presentation title slide"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3"/>
          <p:cNvSpPr/>
          <p:nvPr/>
        </p:nvSpPr>
        <p:spPr>
          <a:xfrm>
            <a:off x="0" y="0"/>
            <a:ext cx="7315200" cy="304800"/>
          </a:xfrm>
          <a:prstGeom prst="rect">
            <a:avLst/>
          </a:prstGeom>
          <a:solidFill>
            <a:srgbClr val="1A75BC"/>
          </a:solidFill>
          <a:ln w="9525" cap="flat" cmpd="sng">
            <a:solidFill>
              <a:srgbClr val="1A75B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33"/>
          <p:cNvSpPr/>
          <p:nvPr/>
        </p:nvSpPr>
        <p:spPr>
          <a:xfrm>
            <a:off x="0" y="6559300"/>
            <a:ext cx="3840800" cy="304800"/>
          </a:xfrm>
          <a:prstGeom prst="rect">
            <a:avLst/>
          </a:prstGeom>
          <a:solidFill>
            <a:srgbClr val="E76E34"/>
          </a:solidFill>
          <a:ln w="9525" cap="flat" cmpd="sng">
            <a:solidFill>
              <a:srgbClr val="E76E3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3"/>
          <p:cNvSpPr/>
          <p:nvPr/>
        </p:nvSpPr>
        <p:spPr>
          <a:xfrm>
            <a:off x="950033" y="4623467"/>
            <a:ext cx="10319200" cy="16308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3" name="Google Shape;273;p33"/>
          <p:cNvSpPr txBox="1">
            <a:spLocks noGrp="1"/>
          </p:cNvSpPr>
          <p:nvPr>
            <p:ph type="subTitle" idx="1"/>
          </p:nvPr>
        </p:nvSpPr>
        <p:spPr>
          <a:xfrm>
            <a:off x="2599267" y="4732300"/>
            <a:ext cx="8530000" cy="12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r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4267" b="1">
                <a:solidFill>
                  <a:srgbClr val="888888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3F3F3F"/>
              </a:buClr>
              <a:buSzPts val="15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867"/>
            </a:lvl3pPr>
            <a:lvl4pPr lvl="3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274" name="Google Shape;274;p33"/>
          <p:cNvSpPr txBox="1"/>
          <p:nvPr/>
        </p:nvSpPr>
        <p:spPr>
          <a:xfrm>
            <a:off x="10506891" y="6297648"/>
            <a:ext cx="846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5" name="Google Shape;275;p3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714017" y="1174267"/>
            <a:ext cx="4763969" cy="3402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3999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64">
          <p15:clr>
            <a:srgbClr val="FA7B17"/>
          </p15:clr>
        </p15:guide>
        <p15:guide id="2" pos="4896">
          <p15:clr>
            <a:srgbClr val="FA7B17"/>
          </p15:clr>
        </p15:guide>
        <p15:guide id="3" pos="3456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>
  <p:cSld name="1_Title and conten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10506891" y="6297648"/>
            <a:ext cx="846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6"/>
          <p:cNvSpPr/>
          <p:nvPr/>
        </p:nvSpPr>
        <p:spPr>
          <a:xfrm>
            <a:off x="0" y="0"/>
            <a:ext cx="10363200" cy="304800"/>
          </a:xfrm>
          <a:prstGeom prst="rect">
            <a:avLst/>
          </a:prstGeom>
          <a:solidFill>
            <a:srgbClr val="1A75BC"/>
          </a:solidFill>
          <a:ln w="9525" cap="flat" cmpd="sng">
            <a:solidFill>
              <a:srgbClr val="1A75B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0" y="6095767"/>
            <a:ext cx="10363200" cy="158400"/>
          </a:xfrm>
          <a:prstGeom prst="rect">
            <a:avLst/>
          </a:prstGeom>
          <a:solidFill>
            <a:srgbClr val="E76E34"/>
          </a:solidFill>
          <a:ln w="9525" cap="flat" cmpd="sng">
            <a:solidFill>
              <a:srgbClr val="E76E3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10363333" y="0"/>
            <a:ext cx="1828800" cy="304800"/>
          </a:xfrm>
          <a:prstGeom prst="rect">
            <a:avLst/>
          </a:prstGeom>
          <a:solidFill>
            <a:srgbClr val="E76E34"/>
          </a:solidFill>
          <a:ln w="9525" cap="flat" cmpd="sng">
            <a:solidFill>
              <a:srgbClr val="E76E3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604200" y="1329667"/>
            <a:ext cx="9759200" cy="45772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400"/>
              <a:buChar char="•"/>
              <a:defRPr/>
            </a:lvl1pPr>
            <a:lvl2pPr marL="1219170" lvl="1" indent="-406390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200"/>
              <a:buChar char="•"/>
              <a:defRPr/>
            </a:lvl2pPr>
            <a:lvl3pPr marL="1828754" lvl="2" indent="-440256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666666"/>
              </a:buClr>
              <a:buSzPts val="1600"/>
              <a:buChar char="•"/>
              <a:defRPr>
                <a:solidFill>
                  <a:srgbClr val="666666"/>
                </a:solidFill>
              </a:defRPr>
            </a:lvl3pPr>
            <a:lvl4pPr marL="2438339" lvl="3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666666"/>
              </a:buClr>
              <a:buSzPts val="1400"/>
              <a:buChar char="•"/>
              <a:defRPr>
                <a:solidFill>
                  <a:srgbClr val="666666"/>
                </a:solidFill>
              </a:defRPr>
            </a:lvl4pPr>
            <a:lvl5pPr marL="3047924" lvl="4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666666"/>
              </a:buClr>
              <a:buSzPts val="1400"/>
              <a:buChar char="•"/>
              <a:defRPr>
                <a:solidFill>
                  <a:srgbClr val="666666"/>
                </a:solidFill>
              </a:defRPr>
            </a:lvl5pPr>
            <a:lvl6pPr marL="3657509" lvl="5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6pPr>
            <a:lvl7pPr marL="4267093" lvl="6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7pPr>
            <a:lvl8pPr marL="4876678" lvl="7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8pPr>
            <a:lvl9pPr marL="5486263" lvl="8" indent="-423323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/>
          <p:nvPr/>
        </p:nvSpPr>
        <p:spPr>
          <a:xfrm>
            <a:off x="8598944" y="6376835"/>
            <a:ext cx="1764400" cy="2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1A75BC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rgbClr val="1A75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6"/>
          <p:cNvSpPr/>
          <p:nvPr/>
        </p:nvSpPr>
        <p:spPr>
          <a:xfrm rot="10800000">
            <a:off x="604200" y="1151633"/>
            <a:ext cx="9759200" cy="36400"/>
          </a:xfrm>
          <a:prstGeom prst="rect">
            <a:avLst/>
          </a:prstGeom>
          <a:solidFill>
            <a:srgbClr val="E76E34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 rotWithShape="1">
          <a:blip r:embed="rId2">
            <a:alphaModFix/>
          </a:blip>
          <a:srcRect t="21944" b="24019"/>
          <a:stretch/>
        </p:blipFill>
        <p:spPr>
          <a:xfrm>
            <a:off x="596534" y="6329018"/>
            <a:ext cx="1170953" cy="45110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609600" y="524267"/>
            <a:ext cx="8412000" cy="6500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0904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96">
          <p15:clr>
            <a:srgbClr val="FA7B17"/>
          </p15:clr>
        </p15:guide>
        <p15:guide id="2" pos="4320">
          <p15:clr>
            <a:srgbClr val="FA7B17"/>
          </p15:clr>
        </p15:guide>
        <p15:guide id="3" orient="horz" pos="2880">
          <p15:clr>
            <a:srgbClr val="FA7B17"/>
          </p15:clr>
        </p15:guide>
        <p15:guide id="4" orient="horz" pos="553">
          <p15:clr>
            <a:srgbClr val="FA7B17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 slide">
  <p:cSld name="End slid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/>
        </p:nvSpPr>
        <p:spPr>
          <a:xfrm>
            <a:off x="10506891" y="6297648"/>
            <a:ext cx="846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5"/>
          <p:cNvSpPr/>
          <p:nvPr/>
        </p:nvSpPr>
        <p:spPr>
          <a:xfrm>
            <a:off x="0" y="0"/>
            <a:ext cx="10363200" cy="304800"/>
          </a:xfrm>
          <a:prstGeom prst="rect">
            <a:avLst/>
          </a:prstGeom>
          <a:solidFill>
            <a:srgbClr val="1A75BC"/>
          </a:solidFill>
          <a:ln w="9525" cap="flat" cmpd="sng">
            <a:solidFill>
              <a:srgbClr val="1A75B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5"/>
          <p:cNvSpPr/>
          <p:nvPr/>
        </p:nvSpPr>
        <p:spPr>
          <a:xfrm>
            <a:off x="10363333" y="0"/>
            <a:ext cx="1828800" cy="304800"/>
          </a:xfrm>
          <a:prstGeom prst="rect">
            <a:avLst/>
          </a:prstGeom>
          <a:solidFill>
            <a:srgbClr val="E76E34"/>
          </a:solidFill>
          <a:ln w="9525" cap="flat" cmpd="sng">
            <a:solidFill>
              <a:srgbClr val="E76E3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/>
          <p:nvPr/>
        </p:nvSpPr>
        <p:spPr>
          <a:xfrm>
            <a:off x="0" y="6096000"/>
            <a:ext cx="10363200" cy="158400"/>
          </a:xfrm>
          <a:prstGeom prst="rect">
            <a:avLst/>
          </a:prstGeom>
          <a:solidFill>
            <a:srgbClr val="E76E34"/>
          </a:solidFill>
          <a:ln w="9525" cap="flat" cmpd="sng">
            <a:solidFill>
              <a:srgbClr val="E76E3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8598944" y="6376835"/>
            <a:ext cx="1764400" cy="2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1A75BC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rgbClr val="1A75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 t="21944" b="24019"/>
          <a:stretch/>
        </p:blipFill>
        <p:spPr>
          <a:xfrm>
            <a:off x="596534" y="6329018"/>
            <a:ext cx="1170953" cy="4511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714017" y="1174267"/>
            <a:ext cx="4763969" cy="340283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>
            <a:spLocks noGrp="1"/>
          </p:cNvSpPr>
          <p:nvPr>
            <p:ph type="subTitle" idx="1"/>
          </p:nvPr>
        </p:nvSpPr>
        <p:spPr>
          <a:xfrm>
            <a:off x="706867" y="4973200"/>
            <a:ext cx="6342000" cy="7940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>
              <a:spcBef>
                <a:spcPts val="1067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533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533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533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706867" y="4278367"/>
            <a:ext cx="63420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A75BC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75335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96">
          <p15:clr>
            <a:srgbClr val="FA7B17"/>
          </p15:clr>
        </p15:guide>
        <p15:guide id="2" pos="4320">
          <p15:clr>
            <a:srgbClr val="FA7B17"/>
          </p15:clr>
        </p15:guide>
        <p15:guide id="3" orient="horz" pos="288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862F9-3972-C8E5-F548-6F104F50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62F5D-7638-F572-A52C-6D0A6D2F7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FA4E3-F004-A49C-5559-53CA17F2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79A4F-40C5-0AB8-D6CC-A37CEE39D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CFF06-63C8-D067-28F4-29CCABEC2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74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D954F-55C5-4097-25D8-536B528AE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D688A-1390-F0A3-AC29-371BF14ED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DF2B5-44EB-2EE2-C738-B6250503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937B1-331F-87A6-3347-3DF1E198D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3A9D9-839E-8614-60D9-29362D9F3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1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C59B4-A8B8-92F1-BB9A-29489FD9D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E9B36-B4C2-AB7A-CEB8-3AB72D888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776D9-F814-C4BF-6BF3-8C584609E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0E576-FB8E-45C8-0122-7FB325804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82EE6-208D-3997-0897-4C2534822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09D94-9CDC-7C6F-8C55-B80528CA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22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FB7AA-79EC-5884-C95B-F0FAE7A02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EBFF6-6BC5-800A-2FAB-CE2351BEE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3F3481-5B47-5BCC-1FA7-927C3C223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ED3BFA-0F5A-BC52-BD41-BB5EB0452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4EE705-E72B-5B4E-7842-EDFA1D7F7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0A9736-7CAF-0780-46FF-5E4AA8430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AED55A-428E-ACFA-74DA-C56FA0B47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DF2702-AD83-2A79-B823-D76B6A0CE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64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1BC4B-FFC2-8107-522C-D583A4B3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A55C7-DE5B-590E-55A6-D9B6B4B37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B8A9-25AA-37D4-08E3-7CB0C93F1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2A531-BAF7-0414-3522-476554348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7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8A547C-6FE1-2996-8806-313049A5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BD9127-BFD3-E2AB-4323-1DC563830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43D4CA-425B-FBE5-14A2-94758406A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39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64D2-6705-A83D-4F53-86CF2A315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63CEE-54FC-711C-78DA-819AF7D0D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029E71-BAE4-643D-90E2-360DDE1C3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3A019-A5EB-C4F0-B2FD-0FA304EB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345FE-0AFB-38E8-D024-17E8B048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A63AC-E5F2-1DF5-8EAB-11BE97ED8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8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2E55A-EA42-A8F2-5824-6C38B4DF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7EA609-3390-9198-B35A-6F579F6A7C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9A8E45-7A02-E140-DA51-02A2FF340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3647C6-33D6-8F47-5FFC-84317661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57569-9490-C2EE-20DD-BF0055D3C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6023D-DCDA-FA61-AE4B-4686FB5E8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19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C7DA7C-7EE3-24AD-E679-03CCE8B1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FC434-9248-1BD8-4262-026E6C474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B791C-FBFD-E15A-21AF-3EE16F6FCE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C87AC-AA4E-4410-81EC-654B11347AB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C35E3-EDFC-FE03-A1F3-9800436161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07727-3551-1E66-03E0-407A58300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42B00-295C-4B34-9D02-AAA308F9C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5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in.org.uk/bpg/chapter/34" TargetMode="External"/><Relationship Id="rId2" Type="http://schemas.openxmlformats.org/officeDocument/2006/relationships/hyperlink" Target="https://freemovement.org.uk/new-course-how-to-work-with-interpreters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helenbamber.org/resources/best-practiseguidelines/trauma-informed-code-conduct-ticc" TargetMode="External"/><Relationship Id="rId4" Type="http://schemas.openxmlformats.org/officeDocument/2006/relationships/hyperlink" Target="https://ilpa.org.uk/members-area/working-groups/well-being-new/well-being-resource-hub/vicarious-trauma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73"/>
          <p:cNvSpPr txBox="1">
            <a:spLocks noGrp="1"/>
          </p:cNvSpPr>
          <p:nvPr>
            <p:ph type="subTitle" idx="1"/>
          </p:nvPr>
        </p:nvSpPr>
        <p:spPr>
          <a:xfrm>
            <a:off x="2599267" y="4732300"/>
            <a:ext cx="8530000" cy="1272000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b" anchorCtr="0">
            <a:noAutofit/>
          </a:bodyPr>
          <a:lstStyle/>
          <a:p>
            <a:pPr marL="0" indent="0"/>
            <a:r>
              <a:rPr lang="en" dirty="0"/>
              <a:t>Jennifer Todd</a:t>
            </a:r>
          </a:p>
          <a:p>
            <a:pPr marL="0" indent="0"/>
            <a:r>
              <a:rPr lang="en" dirty="0"/>
              <a:t>KiND Supervising S</a:t>
            </a:r>
            <a:r>
              <a:rPr lang="en-GB" dirty="0"/>
              <a:t>o</a:t>
            </a:r>
            <a:r>
              <a:rPr lang="en" dirty="0"/>
              <a:t>licitor, Central England Law Centre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222447-ADAA-CA5D-8B1D-D13C3C179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645228"/>
            <a:ext cx="9726386" cy="3294177"/>
          </a:xfrm>
        </p:spPr>
        <p:txBody>
          <a:bodyPr anchor="ctr"/>
          <a:lstStyle/>
          <a:p>
            <a:pPr algn="just"/>
            <a:r>
              <a:rPr lang="en-GB" sz="2000" kern="1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Friendly, professional</a:t>
            </a: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+ non judgemental approach</a:t>
            </a:r>
          </a:p>
          <a:p>
            <a:pPr algn="just"/>
            <a:r>
              <a:rPr lang="en-GB" sz="2000" kern="1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Clear communication / jargon free</a:t>
            </a: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GB" sz="2000" kern="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Check in with clients around their understanding</a:t>
            </a:r>
            <a:endParaRPr lang="en-GB" sz="2000" kern="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sz="2000" kern="1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Responsive and regular contact </a:t>
            </a: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 confirmed contact as and when</a:t>
            </a:r>
          </a:p>
          <a:p>
            <a:pPr algn="just"/>
            <a:r>
              <a:rPr lang="en-GB" sz="2000" kern="1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person appointment – </a:t>
            </a: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consider particularly if drafting Witness Statement</a:t>
            </a:r>
          </a:p>
          <a:p>
            <a:pPr algn="just"/>
            <a:r>
              <a:rPr lang="en-GB" sz="2000" kern="1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Use of interpreters where needed </a:t>
            </a: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(please don’t rely on children to translate)</a:t>
            </a:r>
          </a:p>
          <a:p>
            <a:pPr algn="just"/>
            <a:r>
              <a:rPr lang="en-GB" sz="2000" kern="100" dirty="0">
                <a:solidFill>
                  <a:schemeClr val="accent2"/>
                </a:solidFill>
                <a:cs typeface="Times New Roman" panose="02020603050405020304" pitchFamily="18" charset="0"/>
              </a:rPr>
              <a:t>M</a:t>
            </a:r>
            <a:r>
              <a:rPr lang="en-GB" sz="2000" dirty="0">
                <a:solidFill>
                  <a:schemeClr val="accent2"/>
                </a:solidFill>
              </a:rPr>
              <a:t>anage expectations </a:t>
            </a:r>
            <a:r>
              <a:rPr lang="en-GB" sz="2000" dirty="0"/>
              <a:t>with regular communication and provision of time frames </a:t>
            </a:r>
          </a:p>
          <a:p>
            <a:pPr algn="just"/>
            <a:r>
              <a:rPr lang="en-GB" sz="2000" kern="1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Prompt action + communicate work done </a:t>
            </a: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demonstrate you’re engaged and prioritising applications. E:g: instructions letter- 2 weeks after sign up.</a:t>
            </a:r>
          </a:p>
          <a:p>
            <a:pPr algn="just"/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Once submitted give </a:t>
            </a:r>
            <a:r>
              <a:rPr lang="en-GB" sz="2000" kern="1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realistic</a:t>
            </a: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time frames </a:t>
            </a: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 decision and set out your check ins.</a:t>
            </a:r>
          </a:p>
          <a:p>
            <a:pPr marL="186262" indent="0" algn="just">
              <a:buNone/>
            </a:pPr>
            <a:endParaRPr lang="en-GB" sz="2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6262" indent="0" algn="just">
              <a:buNone/>
            </a:pPr>
            <a:endParaRPr lang="en-GB" sz="2000" kern="100" dirty="0">
              <a:solidFill>
                <a:schemeClr val="tx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538352-6616-449A-5AD1-86C340748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Client’s needs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125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7E5519-EEAC-DC3C-A885-15D2A51DD8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</a:endParaRPr>
          </a:p>
          <a:p>
            <a:endParaRPr lang="en-GB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14BCAD-668E-AFE8-8AE8-97FA011AF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Prepare well for your first meeting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B848222-767D-9E7D-4E4E-449BA64790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738678"/>
              </p:ext>
            </p:extLst>
          </p:nvPr>
        </p:nvGraphicFramePr>
        <p:xfrm>
          <a:off x="685800" y="1329668"/>
          <a:ext cx="9677600" cy="4730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8800">
                  <a:extLst>
                    <a:ext uri="{9D8B030D-6E8A-4147-A177-3AD203B41FA5}">
                      <a16:colId xmlns:a16="http://schemas.microsoft.com/office/drawing/2014/main" val="1439271279"/>
                    </a:ext>
                  </a:extLst>
                </a:gridCol>
                <a:gridCol w="4838800">
                  <a:extLst>
                    <a:ext uri="{9D8B030D-6E8A-4147-A177-3AD203B41FA5}">
                      <a16:colId xmlns:a16="http://schemas.microsoft.com/office/drawing/2014/main" val="1638667082"/>
                    </a:ext>
                  </a:extLst>
                </a:gridCol>
              </a:tblGrid>
              <a:tr h="554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Main aim is to establish a rapport and create a safe space that will allow you to take instructions.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Make it clear that the children are your client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898588"/>
                  </a:ext>
                </a:extLst>
              </a:tr>
              <a:tr h="7470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Can be overwhelming for client - particularly if remote. Long wait to get here!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Make it clear that you have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read the documents and are familiar with their circumstances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350260"/>
                  </a:ext>
                </a:extLst>
              </a:tr>
              <a:tr h="7923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Be realistic about what you can achieve at first meeting – intros, summarise facts and advise on law and policy where appropriate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Make a simple plan for future action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209848"/>
                  </a:ext>
                </a:extLst>
              </a:tr>
              <a:tr h="509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Explain clearly who you are, and what you are aiming for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Make a commitment to speak to the parent again on/by a specified date- 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</a:rPr>
                        <a:t>eg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: KYC processes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432864"/>
                  </a:ext>
                </a:extLst>
              </a:tr>
              <a:tr h="107309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Use simple language and avoid legal jargon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Check during the meeting that the client is understanding you. Remember they may be willing to please.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257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08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9C452B-6CAB-34A0-6FD2-38380A29CB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r>
              <a:rPr lang="en-GB" sz="5400" dirty="0"/>
              <a:t>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BAF25F-A76D-D004-3D2D-2C481AD1D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22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D5A07C-AA8D-07D0-26C2-1B66B0793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4200" y="1061883"/>
            <a:ext cx="9759200" cy="4844983"/>
          </a:xfrm>
        </p:spPr>
        <p:txBody>
          <a:bodyPr anchor="ctr"/>
          <a:lstStyle/>
          <a:p>
            <a:pPr marL="186262" indent="0" algn="just">
              <a:buNone/>
            </a:pPr>
            <a:r>
              <a:rPr lang="en-GB" sz="2200" dirty="0"/>
              <a:t>Key to building trust and rapport is </a:t>
            </a:r>
            <a:r>
              <a:rPr lang="en-GB" sz="2200" b="1" dirty="0"/>
              <a:t>clear and regular communication </a:t>
            </a:r>
            <a:r>
              <a:rPr lang="en-GB" sz="2200" dirty="0"/>
              <a:t>in a way the client needs it to be - ask the client initially, and as you progress the matter what they would prefer</a:t>
            </a:r>
          </a:p>
          <a:p>
            <a:pPr algn="just"/>
            <a:r>
              <a:rPr lang="en-GB" sz="2200" dirty="0"/>
              <a:t>Email and Zoom is not always best due to literacy or language issues. Call clients or invite them into the office. </a:t>
            </a:r>
            <a:r>
              <a:rPr lang="en-GB" sz="2200" b="1" dirty="0"/>
              <a:t>Cold calling is ok and often quicker than arranging to call</a:t>
            </a:r>
            <a:r>
              <a:rPr lang="en-GB" sz="2200" dirty="0"/>
              <a:t>. Equally be aware of college/ school hours/ jobs. </a:t>
            </a:r>
          </a:p>
          <a:p>
            <a:pPr algn="just"/>
            <a:r>
              <a:rPr lang="en-GB" sz="2200" dirty="0"/>
              <a:t>However younger clients, or those born in UK, may be fine with Zoom/email, or may prefer </a:t>
            </a:r>
            <a:r>
              <a:rPr lang="en-GB" sz="2200" dirty="0" err="1"/>
              <a:t>Whatsapp</a:t>
            </a:r>
            <a:r>
              <a:rPr lang="en-GB" sz="2200" dirty="0"/>
              <a:t>.</a:t>
            </a:r>
          </a:p>
          <a:p>
            <a:pPr algn="just"/>
            <a:r>
              <a:rPr lang="en-GB" sz="2200" dirty="0" err="1"/>
              <a:t>Whatsapp</a:t>
            </a:r>
            <a:r>
              <a:rPr lang="en-GB" sz="2200" dirty="0"/>
              <a:t> / text: Easy to use google translate if needed. Ease of sending PDFs. </a:t>
            </a:r>
          </a:p>
          <a:p>
            <a:pPr algn="just"/>
            <a:r>
              <a:rPr lang="en-GB" sz="2200" dirty="0"/>
              <a:t>If sending docs in post for signing, send a SAE. *Online submission- copies fine.</a:t>
            </a:r>
          </a:p>
          <a:p>
            <a:pPr algn="just"/>
            <a:r>
              <a:rPr lang="en-GB" sz="2200" dirty="0"/>
              <a:t>If requesting docs to copy- courier.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4C6F8E-3485-E952-E4CA-9F39740DE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Communication </a:t>
            </a:r>
          </a:p>
        </p:txBody>
      </p:sp>
      <p:pic>
        <p:nvPicPr>
          <p:cNvPr id="4" name="Graphic 3" descr="Receiver outline">
            <a:extLst>
              <a:ext uri="{FF2B5EF4-FFF2-40B4-BE49-F238E27FC236}">
                <a16:creationId xmlns:a16="http://schemas.microsoft.com/office/drawing/2014/main" id="{1F164566-5641-61A3-6469-EF1EF40C6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7400" y="3135086"/>
            <a:ext cx="914400" cy="778453"/>
          </a:xfrm>
          <a:prstGeom prst="rect">
            <a:avLst/>
          </a:prstGeom>
        </p:spPr>
      </p:pic>
      <p:pic>
        <p:nvPicPr>
          <p:cNvPr id="7" name="Graphic 6" descr="Chat bubble outline">
            <a:extLst>
              <a:ext uri="{FF2B5EF4-FFF2-40B4-BE49-F238E27FC236}">
                <a16:creationId xmlns:a16="http://schemas.microsoft.com/office/drawing/2014/main" id="{4B5BBD7C-2047-E1AF-3F8D-3B318E7D35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7399" y="4178788"/>
            <a:ext cx="914400" cy="914400"/>
          </a:xfrm>
          <a:prstGeom prst="rect">
            <a:avLst/>
          </a:prstGeom>
        </p:spPr>
      </p:pic>
      <p:pic>
        <p:nvPicPr>
          <p:cNvPr id="9" name="Graphic 8" descr="Open envelope outline">
            <a:extLst>
              <a:ext uri="{FF2B5EF4-FFF2-40B4-BE49-F238E27FC236}">
                <a16:creationId xmlns:a16="http://schemas.microsoft.com/office/drawing/2014/main" id="{965BB565-1B09-077A-556E-EB9FCC8537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7399" y="504282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77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5123E9-EF77-06FC-7F44-F0F5F7FC1D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/>
              <a:t>Online or over phone: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If meeting on Teams/Zoom, check that they are in a </a:t>
            </a:r>
            <a:r>
              <a:rPr lang="en-GB" sz="2000" b="1" dirty="0"/>
              <a:t>confidential, quiet place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Check if the family have wi-fi or need to use costly data to attend remote appointments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Do they have the tech needed to meet you?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On-line is preferable but can also phone if that works better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Make sure everyone on the call is on camera if possible*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/>
              <a:t>In-person: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Arrange appointments that allow clients to avoid travel at peak times to reduce cost –Arrange appointments that allow parents to collect their children from school/older kids to attend school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Offer a pre-paid Oyster card/travel ticket or data packages if you are 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Offer lunch if an in-person meeting coincides with a meal time</a:t>
            </a:r>
          </a:p>
          <a:p>
            <a:endParaRPr lang="en-GB" sz="2000" dirty="0"/>
          </a:p>
          <a:p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3861F4-7CBF-F498-6581-8A4B7F7A2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/>
              <a:t>Changes to ease client comfort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445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D7A703-64BD-741D-399B-3F029A033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4200" y="1494503"/>
            <a:ext cx="9759200" cy="4412363"/>
          </a:xfrm>
        </p:spPr>
        <p:txBody>
          <a:bodyPr/>
          <a:lstStyle/>
          <a:p>
            <a:r>
              <a:rPr lang="en-GB" sz="2200" dirty="0"/>
              <a:t>If you find that you are having problems with your client’s ability to respond or engage, then talk to your supervisor. </a:t>
            </a:r>
          </a:p>
          <a:p>
            <a:r>
              <a:rPr lang="en-GB" sz="2200" dirty="0"/>
              <a:t>It is usually not your fault. It’s likely to be anxiety, trauma, stress, mental health issues, SEN issues, immigration, financial or housing issues -etc. </a:t>
            </a:r>
          </a:p>
          <a:p>
            <a:r>
              <a:rPr lang="en-GB" sz="2200" dirty="0"/>
              <a:t>Do they need extra support? If so: referral to other services. Speak to me/supervisor re what services available. </a:t>
            </a:r>
          </a:p>
          <a:p>
            <a:r>
              <a:rPr lang="en-GB" sz="2200" dirty="0"/>
              <a:t>Regular communication helps e.g.: weekly text and informal check-ins</a:t>
            </a:r>
          </a:p>
          <a:p>
            <a:r>
              <a:rPr lang="en-GB" sz="2200" dirty="0"/>
              <a:t>Make a plan with client – explain their responsibilities and yours; your time frame for submission.</a:t>
            </a:r>
          </a:p>
          <a:p>
            <a:r>
              <a:rPr lang="en-GB" sz="2200" dirty="0"/>
              <a:t>Manage expectations; be realistic for both you and client.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936875-B903-9BBC-CCF8-FDDD7DE44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24266"/>
            <a:ext cx="8412000" cy="1225875"/>
          </a:xfrm>
        </p:spPr>
        <p:txBody>
          <a:bodyPr/>
          <a:lstStyle/>
          <a:p>
            <a:r>
              <a:rPr lang="en-GB" sz="3200" b="1" dirty="0"/>
              <a:t>‘Difficult’ clients, or those struggling to engage</a:t>
            </a:r>
          </a:p>
        </p:txBody>
      </p:sp>
    </p:spTree>
    <p:extLst>
      <p:ext uri="{BB962C8B-B14F-4D97-AF65-F5344CB8AC3E}">
        <p14:creationId xmlns:p14="http://schemas.microsoft.com/office/powerpoint/2010/main" val="780846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FFDB96-E928-73A2-2885-15A6E504E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554" y="1054364"/>
            <a:ext cx="9759200" cy="4577200"/>
          </a:xfrm>
        </p:spPr>
        <p:txBody>
          <a:bodyPr/>
          <a:lstStyle/>
          <a:p>
            <a:r>
              <a:rPr lang="en-GB" sz="2000" dirty="0"/>
              <a:t>A whole other skill set!</a:t>
            </a:r>
          </a:p>
          <a:p>
            <a:r>
              <a:rPr lang="en-GB" sz="2000" dirty="0"/>
              <a:t>SS should have identified language needs before you meet client, but not always possible (can check during 1</a:t>
            </a:r>
            <a:r>
              <a:rPr lang="en-GB" sz="2000" baseline="30000" dirty="0"/>
              <a:t>st</a:t>
            </a:r>
            <a:r>
              <a:rPr lang="en-GB" sz="2000" dirty="0"/>
              <a:t> meeting)</a:t>
            </a:r>
          </a:p>
          <a:p>
            <a:r>
              <a:rPr lang="en-GB" sz="2000" dirty="0"/>
              <a:t>Kind can fund this (or firm can)</a:t>
            </a:r>
          </a:p>
          <a:p>
            <a:r>
              <a:rPr lang="en-GB" sz="2000" dirty="0"/>
              <a:t>Brief interpreter in advance if possible</a:t>
            </a:r>
          </a:p>
          <a:p>
            <a:r>
              <a:rPr lang="en-GB" sz="2000" dirty="0"/>
              <a:t>Check client and interpreter understand each other at the start</a:t>
            </a:r>
          </a:p>
          <a:p>
            <a:r>
              <a:rPr lang="en-GB" sz="2000" dirty="0"/>
              <a:t>Remember – conversation is between you and the client, not the client and interpreter (if you think this is happening, remind </a:t>
            </a:r>
            <a:r>
              <a:rPr lang="en-GB" sz="2000"/>
              <a:t>interpreter of their </a:t>
            </a:r>
            <a:r>
              <a:rPr lang="en-GB" sz="2000" dirty="0"/>
              <a:t>duties)</a:t>
            </a:r>
          </a:p>
          <a:p>
            <a:r>
              <a:rPr lang="en-GB" sz="2000" dirty="0"/>
              <a:t>Use short sentences – don’t overload the interpreter!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75071B-EEE4-1720-069D-668425AE3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interpreters</a:t>
            </a:r>
          </a:p>
        </p:txBody>
      </p:sp>
    </p:spTree>
    <p:extLst>
      <p:ext uri="{BB962C8B-B14F-4D97-AF65-F5344CB8AC3E}">
        <p14:creationId xmlns:p14="http://schemas.microsoft.com/office/powerpoint/2010/main" val="1351955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9C452B-6CAB-34A0-6FD2-38380A29CB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r>
              <a:rPr lang="en-GB" sz="5400" dirty="0"/>
              <a:t>Team work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BAF25F-A76D-D004-3D2D-2C481AD1D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40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146A49-BC85-1FEE-D8EF-60245DDC34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/>
              <a:t>Consider splitting your team in 2  for the Fee Waiver and separate Citizenship application. Who is main contact for each. Inform client. </a:t>
            </a:r>
          </a:p>
          <a:p>
            <a:r>
              <a:rPr lang="en-GB" sz="2000" dirty="0"/>
              <a:t>Think about the skills you have as a team- particular area suited to skill-set?</a:t>
            </a:r>
          </a:p>
          <a:p>
            <a:pPr lvl="1"/>
            <a:r>
              <a:rPr lang="en-GB" sz="2000" dirty="0"/>
              <a:t>Tech </a:t>
            </a:r>
          </a:p>
          <a:p>
            <a:pPr lvl="1"/>
            <a:r>
              <a:rPr lang="en-GB" sz="2000" dirty="0"/>
              <a:t>Interpersonal (especially with younger people and vulnerable parents)</a:t>
            </a:r>
          </a:p>
          <a:p>
            <a:pPr lvl="1"/>
            <a:r>
              <a:rPr lang="en-GB" sz="2000" dirty="0"/>
              <a:t>Financial/budgeting </a:t>
            </a:r>
          </a:p>
          <a:p>
            <a:pPr lvl="1"/>
            <a:r>
              <a:rPr lang="en-GB" sz="2000" dirty="0"/>
              <a:t>Research </a:t>
            </a:r>
          </a:p>
          <a:p>
            <a:pPr lvl="1"/>
            <a:r>
              <a:rPr lang="en-GB" sz="2000" dirty="0"/>
              <a:t>Legal Drafting</a:t>
            </a:r>
          </a:p>
          <a:p>
            <a:pPr lvl="1"/>
            <a:r>
              <a:rPr lang="en-GB" sz="2000" dirty="0"/>
              <a:t>Witness statements</a:t>
            </a:r>
          </a:p>
          <a:p>
            <a:pPr lvl="1"/>
            <a:r>
              <a:rPr lang="en-GB" sz="2000" dirty="0"/>
              <a:t>Organisation</a:t>
            </a:r>
          </a:p>
          <a:p>
            <a:pPr lvl="1"/>
            <a:r>
              <a:rPr lang="en-GB" sz="2000" dirty="0"/>
              <a:t>Evidence gathering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F27CFF-AD72-FB16-9FD5-EC9161A9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Team work</a:t>
            </a:r>
          </a:p>
        </p:txBody>
      </p:sp>
    </p:spTree>
    <p:extLst>
      <p:ext uri="{BB962C8B-B14F-4D97-AF65-F5344CB8AC3E}">
        <p14:creationId xmlns:p14="http://schemas.microsoft.com/office/powerpoint/2010/main" val="43608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17986A-EAE5-E299-26D2-D7D6E06228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/>
              <a:t>Consider setting up an internal weekly / fortnightly team call</a:t>
            </a:r>
          </a:p>
          <a:p>
            <a:pPr lvl="1"/>
            <a:r>
              <a:rPr lang="en-GB" sz="2000" dirty="0"/>
              <a:t>Same time</a:t>
            </a:r>
          </a:p>
          <a:p>
            <a:pPr lvl="1"/>
            <a:r>
              <a:rPr lang="en-GB" sz="2000" dirty="0"/>
              <a:t>Same day of the week</a:t>
            </a:r>
          </a:p>
          <a:p>
            <a:pPr lvl="1"/>
            <a:r>
              <a:rPr lang="en-GB" sz="2000" dirty="0"/>
              <a:t>Same agenda – set and led by senior lawyer / the person leading on matter</a:t>
            </a:r>
          </a:p>
          <a:p>
            <a:pPr lvl="1"/>
            <a:r>
              <a:rPr lang="en-GB" sz="2000" dirty="0"/>
              <a:t>Keep it short and effective</a:t>
            </a:r>
          </a:p>
          <a:p>
            <a:pPr marL="812780" lvl="1" indent="0">
              <a:buNone/>
            </a:pPr>
            <a:endParaRPr lang="en-GB" sz="2000" dirty="0"/>
          </a:p>
          <a:p>
            <a:r>
              <a:rPr lang="en-GB" sz="2000" dirty="0"/>
              <a:t>Senior team members / experienced FE’s lead – use your existing structures and make them work for you</a:t>
            </a:r>
          </a:p>
          <a:p>
            <a:pPr lvl="1"/>
            <a:r>
              <a:rPr lang="en-GB" sz="2000" dirty="0" err="1"/>
              <a:t>E.g</a:t>
            </a:r>
            <a:r>
              <a:rPr lang="en-GB" sz="2000" dirty="0"/>
              <a:t>: Partner / senior lawyer copied in to all emails / correspondence</a:t>
            </a:r>
          </a:p>
          <a:p>
            <a:r>
              <a:rPr lang="en-GB" sz="2000" dirty="0"/>
              <a:t>Please keep your </a:t>
            </a:r>
            <a:r>
              <a:rPr lang="en-GB" sz="2000" dirty="0" err="1"/>
              <a:t>KiND</a:t>
            </a:r>
            <a:r>
              <a:rPr lang="en-GB" sz="2000" dirty="0"/>
              <a:t> supervisor updated! </a:t>
            </a:r>
          </a:p>
          <a:p>
            <a:pPr marL="186262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62B685-32D3-DEA3-EC7E-CF9CA44BA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Team 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3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74"/>
          <p:cNvSpPr txBox="1">
            <a:spLocks noGrp="1"/>
          </p:cNvSpPr>
          <p:nvPr>
            <p:ph type="title"/>
          </p:nvPr>
        </p:nvSpPr>
        <p:spPr>
          <a:xfrm>
            <a:off x="609600" y="524267"/>
            <a:ext cx="8412000" cy="1055958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r>
              <a:rPr lang="en" b="1" dirty="0"/>
              <a:t>Communicating with Clients</a:t>
            </a:r>
            <a:endParaRPr b="1" dirty="0"/>
          </a:p>
        </p:txBody>
      </p:sp>
      <p:sp>
        <p:nvSpPr>
          <p:cNvPr id="598" name="Google Shape;598;p74"/>
          <p:cNvSpPr txBox="1">
            <a:spLocks noGrp="1"/>
          </p:cNvSpPr>
          <p:nvPr>
            <p:ph type="body" idx="1"/>
          </p:nvPr>
        </p:nvSpPr>
        <p:spPr>
          <a:xfrm>
            <a:off x="604200" y="1704513"/>
            <a:ext cx="9759200" cy="3240349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186262" indent="0">
              <a:buNone/>
            </a:pPr>
            <a:r>
              <a:rPr lang="en-GB" sz="2400" dirty="0"/>
              <a:t>We’ll cover:</a:t>
            </a:r>
          </a:p>
          <a:p>
            <a:r>
              <a:rPr lang="en-GB" sz="2400" dirty="0"/>
              <a:t>Knowing your KiND client group</a:t>
            </a:r>
          </a:p>
          <a:p>
            <a:r>
              <a:rPr lang="en-GB" sz="2400" dirty="0"/>
              <a:t>Ground rules</a:t>
            </a:r>
          </a:p>
          <a:p>
            <a:r>
              <a:rPr lang="en-GB" sz="2400" dirty="0"/>
              <a:t>Building trust + rapport</a:t>
            </a:r>
          </a:p>
          <a:p>
            <a:r>
              <a:rPr lang="en-GB" sz="2400" dirty="0"/>
              <a:t>Language and interpreters</a:t>
            </a:r>
          </a:p>
          <a:p>
            <a:r>
              <a:rPr lang="en-GB" sz="2400" dirty="0"/>
              <a:t>Team roles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733125E-96CF-6D81-5B31-415A4929ED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F77EC3-3B38-8E6F-707C-E51B571F6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Tips </a:t>
            </a:r>
          </a:p>
        </p:txBody>
      </p:sp>
      <p:graphicFrame>
        <p:nvGraphicFramePr>
          <p:cNvPr id="4" name="Text Placeholder 1">
            <a:extLst>
              <a:ext uri="{FF2B5EF4-FFF2-40B4-BE49-F238E27FC236}">
                <a16:creationId xmlns:a16="http://schemas.microsoft.com/office/drawing/2014/main" id="{08EF83E4-BE76-5F77-A19B-61D12121F8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4272925"/>
              </p:ext>
            </p:extLst>
          </p:nvPr>
        </p:nvGraphicFramePr>
        <p:xfrm>
          <a:off x="838200" y="1477736"/>
          <a:ext cx="8697686" cy="4269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111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38B0FC6-F317-93A5-B93E-901AAD08E4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Free Movement blog - </a:t>
            </a:r>
            <a:r>
              <a:rPr lang="en-GB" dirty="0">
                <a:hlinkClick r:id="rId2"/>
              </a:rPr>
              <a:t>New course: how to work with interpreters effectively - Free Movement</a:t>
            </a:r>
            <a:endParaRPr lang="en-GB" dirty="0"/>
          </a:p>
          <a:p>
            <a:r>
              <a:rPr lang="en-GB" dirty="0"/>
              <a:t>EIN best practice guide – chapter on interpreters - </a:t>
            </a:r>
            <a:r>
              <a:rPr lang="en-GB" dirty="0">
                <a:hlinkClick r:id="rId3"/>
              </a:rPr>
              <a:t>Interpretation at the hearing | Electronic Immigration Network (ein.org.uk)</a:t>
            </a:r>
            <a:endParaRPr lang="en-GB" dirty="0"/>
          </a:p>
          <a:p>
            <a:r>
              <a:rPr lang="en-GB" dirty="0"/>
              <a:t>ILPA – vicarious trauma resources - </a:t>
            </a:r>
            <a:r>
              <a:rPr lang="en-GB" dirty="0">
                <a:hlinkClick r:id="rId4"/>
              </a:rPr>
              <a:t>Vicarious Trauma - ILPA</a:t>
            </a:r>
            <a:endParaRPr lang="en-GB" dirty="0"/>
          </a:p>
          <a:p>
            <a:r>
              <a:rPr lang="en-GB" dirty="0">
                <a:hlinkClick r:id="rId5"/>
              </a:rPr>
              <a:t>Trauma Informed Code of Conduct (TICC) | Helen Bamber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BFCB29-E4D9-068D-6A82-EC3AC55C1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256001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9311E84-6969-DA4D-FFFD-8E2A036F04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27B05C-7DDB-59DC-9B30-0C29976D6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24267"/>
            <a:ext cx="9753800" cy="650000"/>
          </a:xfrm>
        </p:spPr>
        <p:txBody>
          <a:bodyPr/>
          <a:lstStyle/>
          <a:p>
            <a:pPr algn="ctr"/>
            <a:r>
              <a:rPr lang="en-GB" dirty="0"/>
              <a:t>Questions?</a:t>
            </a:r>
          </a:p>
        </p:txBody>
      </p:sp>
      <p:pic>
        <p:nvPicPr>
          <p:cNvPr id="5" name="Graphic 4" descr="Customer review with solid fill">
            <a:extLst>
              <a:ext uri="{FF2B5EF4-FFF2-40B4-BE49-F238E27FC236}">
                <a16:creationId xmlns:a16="http://schemas.microsoft.com/office/drawing/2014/main" id="{6D7D047E-52A8-399A-CF33-3F68043744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46091" y="2262909"/>
            <a:ext cx="3075417" cy="307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624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33"/>
          <p:cNvSpPr txBox="1">
            <a:spLocks noGrp="1"/>
          </p:cNvSpPr>
          <p:nvPr>
            <p:ph type="title"/>
          </p:nvPr>
        </p:nvSpPr>
        <p:spPr>
          <a:xfrm>
            <a:off x="706867" y="4278367"/>
            <a:ext cx="6342000" cy="646000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ctr" anchorCtr="0">
            <a:noAutofit/>
          </a:bodyPr>
          <a:lstStyle/>
          <a:p>
            <a:r>
              <a:rPr lang="en" b="1" dirty="0"/>
              <a:t>Thank you!</a:t>
            </a:r>
            <a:endParaRPr b="1" dirty="0"/>
          </a:p>
        </p:txBody>
      </p:sp>
      <p:sp>
        <p:nvSpPr>
          <p:cNvPr id="986" name="Google Shape;986;p133"/>
          <p:cNvSpPr txBox="1">
            <a:spLocks noGrp="1"/>
          </p:cNvSpPr>
          <p:nvPr>
            <p:ph type="subTitle" idx="1"/>
          </p:nvPr>
        </p:nvSpPr>
        <p:spPr>
          <a:xfrm>
            <a:off x="706867" y="4973200"/>
            <a:ext cx="6342000" cy="794000"/>
          </a:xfrm>
          <a:prstGeom prst="rect">
            <a:avLst/>
          </a:prstGeom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en" sz="2400" dirty="0"/>
              <a:t>rebeccaf@islingtonlaw.org.uk </a:t>
            </a:r>
            <a:endParaRPr sz="2400" dirty="0"/>
          </a:p>
          <a:p>
            <a:pPr marL="0" indent="0">
              <a:buClr>
                <a:schemeClr val="dk1"/>
              </a:buClr>
              <a:buSzPts val="1100"/>
            </a:pPr>
            <a:r>
              <a:rPr lang="en" sz="2400" dirty="0"/>
              <a:t>www.kidsinneedofdefense.org.uk</a:t>
            </a:r>
            <a:endParaRPr dirty="0"/>
          </a:p>
        </p:txBody>
      </p:sp>
      <p:pic>
        <p:nvPicPr>
          <p:cNvPr id="987" name="Google Shape;987;p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4017" y="1174267"/>
            <a:ext cx="4763969" cy="34028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9C452B-6CAB-34A0-6FD2-38380A29CB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r>
              <a:rPr lang="en-GB" sz="5400" dirty="0"/>
              <a:t>Knowing your KiND client group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BAF25F-A76D-D004-3D2D-2C481AD1D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64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C6A363-0E05-CBF8-1BF8-1D37761D2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809" y="1447113"/>
            <a:ext cx="9759200" cy="4492294"/>
          </a:xfrm>
        </p:spPr>
        <p:txBody>
          <a:bodyPr/>
          <a:lstStyle/>
          <a:p>
            <a:pPr marL="186262" indent="0">
              <a:buNone/>
            </a:pPr>
            <a:r>
              <a:rPr lang="en-GB" sz="2100" dirty="0"/>
              <a:t>Consider:</a:t>
            </a:r>
          </a:p>
          <a:p>
            <a:r>
              <a:rPr lang="en-GB" sz="2100" b="1" dirty="0">
                <a:solidFill>
                  <a:schemeClr val="accent2"/>
                </a:solidFill>
              </a:rPr>
              <a:t>Vulnerability</a:t>
            </a:r>
            <a:r>
              <a:rPr lang="en-GB" sz="2100" dirty="0"/>
              <a:t> – potentially, due to background. Isolated. How and when did they enter the UK; for what purpose; economic migrant / failed asylum seeker / Domestic Violence / Victim of Trafficking, or perhaps have never presented to the authorities. </a:t>
            </a:r>
          </a:p>
          <a:p>
            <a:r>
              <a:rPr lang="en-GB" sz="2100" b="1" dirty="0">
                <a:solidFill>
                  <a:schemeClr val="accent2"/>
                </a:solidFill>
              </a:rPr>
              <a:t>Mental health + SEN </a:t>
            </a:r>
            <a:r>
              <a:rPr lang="en-GB" sz="2100" dirty="0"/>
              <a:t>issues present. How manage? Supervisor can help.</a:t>
            </a:r>
          </a:p>
          <a:p>
            <a:r>
              <a:rPr lang="en-GB" sz="2100" b="1" dirty="0">
                <a:solidFill>
                  <a:schemeClr val="accent2"/>
                </a:solidFill>
              </a:rPr>
              <a:t>Undocumented </a:t>
            </a:r>
            <a:r>
              <a:rPr lang="en-GB" sz="2100" dirty="0">
                <a:solidFill>
                  <a:schemeClr val="accent2"/>
                </a:solidFill>
              </a:rPr>
              <a:t>(potentially)</a:t>
            </a:r>
            <a:r>
              <a:rPr lang="en-GB" sz="2100" b="1" dirty="0">
                <a:solidFill>
                  <a:schemeClr val="accent2"/>
                </a:solidFill>
              </a:rPr>
              <a:t>/ temporary status </a:t>
            </a:r>
            <a:r>
              <a:rPr lang="en-GB" sz="2100" b="1" dirty="0"/>
              <a:t>- </a:t>
            </a:r>
            <a:r>
              <a:rPr lang="en-GB" sz="2100" dirty="0"/>
              <a:t>Inability to trust or trust with ease. Particularly to those in position of authority, </a:t>
            </a:r>
            <a:r>
              <a:rPr lang="en-GB" sz="2100" dirty="0" err="1"/>
              <a:t>i.e</a:t>
            </a:r>
            <a:r>
              <a:rPr lang="en-GB" sz="2100" dirty="0"/>
              <a:t>: you.</a:t>
            </a:r>
          </a:p>
          <a:p>
            <a:r>
              <a:rPr lang="en-GB" sz="2100" dirty="0"/>
              <a:t>Current </a:t>
            </a:r>
            <a:r>
              <a:rPr lang="en-GB" sz="2100" b="1" dirty="0">
                <a:solidFill>
                  <a:schemeClr val="accent2"/>
                </a:solidFill>
              </a:rPr>
              <a:t>socio-economic</a:t>
            </a:r>
            <a:r>
              <a:rPr lang="en-GB" sz="2100" b="1" dirty="0"/>
              <a:t> </a:t>
            </a:r>
            <a:r>
              <a:rPr lang="en-GB" sz="2100" dirty="0"/>
              <a:t>situation – if undocumented, or with temporary status, likely low income, poor housing conditions. Impact on Fee Waiver process- slow disclosure. Impact on taking instructions- private space, </a:t>
            </a:r>
            <a:r>
              <a:rPr lang="en-GB" sz="2100" dirty="0" err="1"/>
              <a:t>wifi</a:t>
            </a:r>
            <a:r>
              <a:rPr lang="en-GB" sz="2100" dirty="0"/>
              <a:t>, lap top etc. </a:t>
            </a:r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534A20-AAEC-E25F-358A-1D0E4CC23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Kind’s client group</a:t>
            </a: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48077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666D24-DBBD-3A06-E0AD-AEC3F70E3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081548"/>
            <a:ext cx="9581965" cy="5041665"/>
          </a:xfrm>
        </p:spPr>
        <p:txBody>
          <a:bodyPr/>
          <a:lstStyle/>
          <a:p>
            <a:pPr marL="457200" lvl="0" indent="-3175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-US" sz="2200" dirty="0"/>
              <a:t>Scared / nervous when meeting you.</a:t>
            </a:r>
          </a:p>
          <a:p>
            <a:pPr marL="457200" lvl="0" indent="-3175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-US" sz="2200" dirty="0"/>
              <a:t>They may be uncomfortable communicating with people in positions of authority</a:t>
            </a:r>
          </a:p>
          <a:p>
            <a:pPr marL="457200" lvl="0" indent="-3175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-US" sz="2200" dirty="0"/>
              <a:t>May find zoom / lots of faces on screen overwhelming.</a:t>
            </a:r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2200" dirty="0"/>
              <a:t>Unfamiliar with City law firms and your role</a:t>
            </a:r>
          </a:p>
          <a:p>
            <a:pPr marL="457200" indent="-317500" algn="just">
              <a:lnSpc>
                <a:spcPct val="115000"/>
              </a:lnSpc>
              <a:spcBef>
                <a:spcPts val="0"/>
              </a:spcBef>
            </a:pPr>
            <a:r>
              <a:rPr lang="en-US" sz="2200" dirty="0"/>
              <a:t>English may not be their first language</a:t>
            </a:r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2200" dirty="0"/>
              <a:t>They may be very worried about their situation, or embarrassed about how they are living/having overstayed their visas.</a:t>
            </a:r>
          </a:p>
          <a:p>
            <a:pPr marL="457200" indent="-317500" algn="just">
              <a:lnSpc>
                <a:spcPct val="115000"/>
              </a:lnSpc>
              <a:spcBef>
                <a:spcPts val="0"/>
              </a:spcBef>
            </a:pPr>
            <a:r>
              <a:rPr lang="en-US" sz="2200" dirty="0"/>
              <a:t>They may have received negative decisions from authorities.</a:t>
            </a:r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2200" dirty="0"/>
              <a:t>They may have had previous poor experiences of lawyers and the immigration system 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8DED3E-C580-D035-E384-F69BA579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Client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39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548A06-02BE-1BBF-CE6B-A02177C334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KYC/file management purposes, client is the child or young person who is making the application to the Home Office</a:t>
            </a:r>
          </a:p>
          <a:p>
            <a:r>
              <a:rPr lang="en-GB" dirty="0"/>
              <a:t>But </a:t>
            </a:r>
            <a:r>
              <a:rPr lang="en-GB" u="sng" dirty="0"/>
              <a:t>who you take instructions </a:t>
            </a:r>
            <a:r>
              <a:rPr lang="en-GB" dirty="0"/>
              <a:t>from may be different</a:t>
            </a:r>
          </a:p>
          <a:p>
            <a:r>
              <a:rPr lang="en-GB" dirty="0"/>
              <a:t>Older teens v younger kids</a:t>
            </a:r>
          </a:p>
          <a:p>
            <a:r>
              <a:rPr lang="en-GB" dirty="0"/>
              <a:t>Parent, foster carer, social work or other type of guardian</a:t>
            </a:r>
          </a:p>
          <a:p>
            <a:r>
              <a:rPr lang="en-GB" dirty="0"/>
              <a:t>Be mindful of background and fact one/both parents may not be involved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8FAA71-18AD-3CD3-87F8-8CD3AC9F7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is the client?</a:t>
            </a:r>
          </a:p>
        </p:txBody>
      </p:sp>
    </p:spTree>
    <p:extLst>
      <p:ext uri="{BB962C8B-B14F-4D97-AF65-F5344CB8AC3E}">
        <p14:creationId xmlns:p14="http://schemas.microsoft.com/office/powerpoint/2010/main" val="2826395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CE0B490-C152-66CB-F041-94E4F3744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200" y="1329667"/>
            <a:ext cx="8540064" cy="457720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09990EE-16F8-4678-ECFD-5924BCEC4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4201" y="1322773"/>
            <a:ext cx="9823316" cy="4584095"/>
          </a:xfrm>
        </p:spPr>
        <p:txBody>
          <a:bodyPr/>
          <a:lstStyle/>
          <a:p>
            <a:pPr marL="186262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AAABA3-BE68-F01F-DC24-C154A1FF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Children </a:t>
            </a:r>
          </a:p>
        </p:txBody>
      </p:sp>
    </p:spTree>
    <p:extLst>
      <p:ext uri="{BB962C8B-B14F-4D97-AF65-F5344CB8AC3E}">
        <p14:creationId xmlns:p14="http://schemas.microsoft.com/office/powerpoint/2010/main" val="141910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A4321DE-7C62-8274-BAC1-BD8278475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3280" y="1140400"/>
            <a:ext cx="9759200" cy="4577200"/>
          </a:xfrm>
        </p:spPr>
        <p:txBody>
          <a:bodyPr anchor="ctr"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/>
              <a:t>Representing children + vulnerable adults requires a particular skill set: training, consideration of + planning a case, and practice. It is balancing your legal practise with your human skills.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Ensuring </a:t>
            </a:r>
            <a:r>
              <a:rPr lang="en-GB" sz="2400" dirty="0">
                <a:solidFill>
                  <a:schemeClr val="accent2"/>
                </a:solidFill>
              </a:rPr>
              <a:t>confidentiality</a:t>
            </a:r>
            <a:r>
              <a:rPr lang="en-GB" sz="2400" dirty="0"/>
              <a:t> + client’s understanding of this.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Explain that you are acting in their </a:t>
            </a:r>
            <a:r>
              <a:rPr lang="en-GB" sz="2400" dirty="0">
                <a:solidFill>
                  <a:schemeClr val="accent2"/>
                </a:solidFill>
              </a:rPr>
              <a:t>best interests</a:t>
            </a:r>
            <a:r>
              <a:rPr lang="en-GB" sz="2400" dirty="0"/>
              <a:t>. This is central to your work; reinforce that throughout your time acting.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2"/>
                </a:solidFill>
              </a:rPr>
              <a:t>Explain that you are independent from the Home Office </a:t>
            </a:r>
            <a:r>
              <a:rPr lang="en-GB" sz="2400" dirty="0"/>
              <a:t>and will not share data / contact the Home Office without the client’s permission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2"/>
                </a:solidFill>
              </a:rPr>
              <a:t>Time: </a:t>
            </a:r>
            <a:r>
              <a:rPr lang="en-GB" sz="2400" dirty="0"/>
              <a:t>building trust and rapport can take time.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749213-9F94-9F30-0F15-3709750ED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Ground rules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524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9C452B-6CAB-34A0-6FD2-38380A29CB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endParaRPr lang="en-GB" dirty="0"/>
          </a:p>
          <a:p>
            <a:pPr marL="186262" indent="0" algn="ctr">
              <a:buNone/>
            </a:pPr>
            <a:r>
              <a:rPr lang="en-GB" sz="5400" dirty="0"/>
              <a:t>Building trust and rapport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BAF25F-A76D-D004-3D2D-2C481AD1D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09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ba27a185-c258-4b9e-b8f9-2457dc2ff51b" xsi:nil="true"/>
    <lcf76f155ced4ddcb4097134ff3c332f xmlns="cc1adb94-6f70-49f4-a822-57dbe10d79f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9575708E778D42A519A88D952A29B2" ma:contentTypeVersion="19" ma:contentTypeDescription="Create a new document." ma:contentTypeScope="" ma:versionID="9ae959192b3f54fdfc9ca0dff417d796">
  <xsd:schema xmlns:xsd="http://www.w3.org/2001/XMLSchema" xmlns:xs="http://www.w3.org/2001/XMLSchema" xmlns:p="http://schemas.microsoft.com/office/2006/metadata/properties" xmlns:ns1="http://schemas.microsoft.com/sharepoint/v3" xmlns:ns2="cc1adb94-6f70-49f4-a822-57dbe10d79fb" xmlns:ns3="ba27a185-c258-4b9e-b8f9-2457dc2ff51b" targetNamespace="http://schemas.microsoft.com/office/2006/metadata/properties" ma:root="true" ma:fieldsID="ef8fea4d94e3f31c5695db99b648ba8b" ns1:_="" ns2:_="" ns3:_="">
    <xsd:import namespace="http://schemas.microsoft.com/sharepoint/v3"/>
    <xsd:import namespace="cc1adb94-6f70-49f4-a822-57dbe10d79fb"/>
    <xsd:import namespace="ba27a185-c258-4b9e-b8f9-2457dc2ff5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adb94-6f70-49f4-a822-57dbe10d7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hidden="true" ma:internalName="MediaServiceKeyPoints" ma:readOnly="true">
      <xsd:simpleType>
        <xsd:restriction base="dms:Note"/>
      </xsd:simpleType>
    </xsd:element>
    <xsd:element name="MediaServiceAutoTags" ma:index="15" nillable="true" ma:displayName="Tags" ma:hidden="true" ma:internalName="MediaServiceAutoTags" ma:readOnly="true">
      <xsd:simpleType>
        <xsd:restriction base="dms:Text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cc90936-07d1-433d-ba72-590a5a375b4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7a185-c258-4b9e-b8f9-2457dc2ff51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5" nillable="true" ma:displayName="Taxonomy Catch All Column" ma:hidden="true" ma:list="{60100e82-092d-4eff-ad9f-8073520657cf}" ma:internalName="TaxCatchAll" ma:showField="CatchAllData" ma:web="ba27a185-c258-4b9e-b8f9-2457dc2ff51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FB9C7A-B244-4A17-8278-F61FEA7AD5CC}">
  <ds:schemaRefs>
    <ds:schemaRef ds:uri="cc1adb94-6f70-49f4-a822-57dbe10d79fb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ba27a185-c258-4b9e-b8f9-2457dc2ff51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04A83F0-F695-4BE2-9F2D-39918E3BF9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5D9F07-835F-47E6-8E0F-03A099DB54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c1adb94-6f70-49f4-a822-57dbe10d79fb"/>
    <ds:schemaRef ds:uri="ba27a185-c258-4b9e-b8f9-2457dc2ff5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1646</Words>
  <Application>Microsoft Office PowerPoint</Application>
  <PresentationFormat>Widescreen</PresentationFormat>
  <Paragraphs>155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Office Theme</vt:lpstr>
      <vt:lpstr>PowerPoint Presentation</vt:lpstr>
      <vt:lpstr>Communicating with Clients</vt:lpstr>
      <vt:lpstr>PowerPoint Presentation</vt:lpstr>
      <vt:lpstr>Kind’s client group </vt:lpstr>
      <vt:lpstr>Client group</vt:lpstr>
      <vt:lpstr>Who is the client?</vt:lpstr>
      <vt:lpstr>Children </vt:lpstr>
      <vt:lpstr>Ground rules</vt:lpstr>
      <vt:lpstr>PowerPoint Presentation</vt:lpstr>
      <vt:lpstr>Client’s needs</vt:lpstr>
      <vt:lpstr>Prepare well for your first meeting</vt:lpstr>
      <vt:lpstr>PowerPoint Presentation</vt:lpstr>
      <vt:lpstr>Communication </vt:lpstr>
      <vt:lpstr>Changes to ease client comfort </vt:lpstr>
      <vt:lpstr>‘Difficult’ clients, or those struggling to engage</vt:lpstr>
      <vt:lpstr>Using interpreters</vt:lpstr>
      <vt:lpstr>PowerPoint Presentation</vt:lpstr>
      <vt:lpstr>Team work</vt:lpstr>
      <vt:lpstr>Team work</vt:lpstr>
      <vt:lpstr>Tips </vt:lpstr>
      <vt:lpstr>Resources</vt:lpstr>
      <vt:lpstr>Questions?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Flint (ILC)</dc:creator>
  <cp:lastModifiedBy>Jennifer Todd</cp:lastModifiedBy>
  <cp:revision>6</cp:revision>
  <dcterms:created xsi:type="dcterms:W3CDTF">2023-05-30T12:13:59Z</dcterms:created>
  <dcterms:modified xsi:type="dcterms:W3CDTF">2023-07-20T12:00:05Z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0x010100339575708E778D42A519A88D952A29B2</vt:lpwstr>
  </property>
  <property fmtid="{D5CDD505-2E9C-101B-9397-08002B2CF9AE}" pid="3" name="MediaServiceImageTags">
    <vt:lpwstr/>
  </property>
</Properties>
</file>