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353" r:id="rId5"/>
    <p:sldId id="352" r:id="rId6"/>
    <p:sldId id="354" r:id="rId7"/>
    <p:sldId id="355" r:id="rId8"/>
    <p:sldId id="361" r:id="rId9"/>
    <p:sldId id="356" r:id="rId10"/>
    <p:sldId id="362" r:id="rId11"/>
    <p:sldId id="357" r:id="rId12"/>
    <p:sldId id="358" r:id="rId13"/>
    <p:sldId id="359" r:id="rId14"/>
    <p:sldId id="360" r:id="rId15"/>
    <p:sldId id="351" r:id="rId16"/>
    <p:sldId id="334" r:id="rId17"/>
    <p:sldId id="316"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4B616F-C654-1519-0011-0E795DF1181B}" v="11" dt="2023-08-03T13:52:41.329"/>
    <p1510:client id="{6A06FF22-05E8-0B40-1594-2FEEEBCC577B}" v="161" dt="2023-08-03T12:28:37.035"/>
    <p1510:client id="{DECFBF76-FD38-4D9F-9501-4E4FFA8B2F7B}" v="8" dt="2023-07-28T15:01:26.3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48" autoAdjust="0"/>
    <p:restoredTop sz="91583" autoAdjust="0"/>
  </p:normalViewPr>
  <p:slideViewPr>
    <p:cSldViewPr snapToGrid="0">
      <p:cViewPr varScale="1">
        <p:scale>
          <a:sx n="74" d="100"/>
          <a:sy n="74" d="100"/>
        </p:scale>
        <p:origin x="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B32BD95A-7AB6-4235-AF48-4D77BC822339}" type="datetimeFigureOut">
              <a:rPr lang="en-GB" smtClean="0"/>
              <a:t>03/08/2023</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GB"/>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7108777-48D1-48D7-9E67-0DCB405D8411}" type="slidenum">
              <a:rPr lang="en-GB" smtClean="0"/>
              <a:t>‹#›</a:t>
            </a:fld>
            <a:endParaRPr lang="en-GB"/>
          </a:p>
        </p:txBody>
      </p:sp>
    </p:spTree>
    <p:extLst>
      <p:ext uri="{BB962C8B-B14F-4D97-AF65-F5344CB8AC3E}">
        <p14:creationId xmlns:p14="http://schemas.microsoft.com/office/powerpoint/2010/main" val="2622448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1"/>
        <p:cNvGrpSpPr/>
        <p:nvPr/>
      </p:nvGrpSpPr>
      <p:grpSpPr>
        <a:xfrm>
          <a:off x="0" y="0"/>
          <a:ext cx="0" cy="0"/>
          <a:chOff x="0" y="0"/>
          <a:chExt cx="0" cy="0"/>
        </a:xfrm>
      </p:grpSpPr>
      <p:sp>
        <p:nvSpPr>
          <p:cNvPr id="982" name="Google Shape;982;gad3fe065bf_0_9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3" name="Google Shape;983;gad3fe065bf_0_93: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5FEFA-3C90-67BC-FF87-AEF8ED7A9E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6098C61-E80F-A4D2-4F80-E5BE5E0996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2C84F9-FE69-7054-0EFD-B81AB23F3557}"/>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FE2BB290-27E0-7552-FD97-55F02D17FF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C283C8-2098-51D2-F2FE-AF272E357088}"/>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1340695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9171D-FE83-88D3-1BC7-8ACF180B8F9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E7976E-6574-E4CB-AC00-81496A0380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A3918-9A0E-E0D5-133B-FD5785AC4807}"/>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BCFFA743-7236-BE26-54A8-79FB6C0EEB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E961E6-9FA4-A9B0-0BC9-922D1AD4150C}"/>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313238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A1D696-4969-911B-C992-FA1DEE35A1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FCA348-E46B-341E-BCDA-0AB7668C1A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2586BA-1EA1-8813-5D8C-7C5F0EE28767}"/>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45A460BF-F9DD-C6D4-17F1-1DAD522833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A8C14B-EDEE-C378-B597-19541927E21C}"/>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3895875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KIND UK Presentation title slide">
  <p:cSld name="KIND UK Presentation title slide">
    <p:spTree>
      <p:nvGrpSpPr>
        <p:cNvPr id="1" name="Shape 269"/>
        <p:cNvGrpSpPr/>
        <p:nvPr/>
      </p:nvGrpSpPr>
      <p:grpSpPr>
        <a:xfrm>
          <a:off x="0" y="0"/>
          <a:ext cx="0" cy="0"/>
          <a:chOff x="0" y="0"/>
          <a:chExt cx="0" cy="0"/>
        </a:xfrm>
      </p:grpSpPr>
      <p:sp>
        <p:nvSpPr>
          <p:cNvPr id="270" name="Google Shape;270;p33"/>
          <p:cNvSpPr/>
          <p:nvPr/>
        </p:nvSpPr>
        <p:spPr>
          <a:xfrm>
            <a:off x="0" y="0"/>
            <a:ext cx="7315200" cy="304800"/>
          </a:xfrm>
          <a:prstGeom prst="rect">
            <a:avLst/>
          </a:prstGeom>
          <a:solidFill>
            <a:srgbClr val="1A75BC"/>
          </a:solidFill>
          <a:ln w="9525" cap="flat" cmpd="sng">
            <a:solidFill>
              <a:srgbClr val="1A75BC"/>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271" name="Google Shape;271;p33"/>
          <p:cNvSpPr/>
          <p:nvPr/>
        </p:nvSpPr>
        <p:spPr>
          <a:xfrm>
            <a:off x="0" y="6559300"/>
            <a:ext cx="3840800" cy="304800"/>
          </a:xfrm>
          <a:prstGeom prst="rect">
            <a:avLst/>
          </a:prstGeom>
          <a:solidFill>
            <a:srgbClr val="E76E34"/>
          </a:solidFill>
          <a:ln w="9525" cap="flat" cmpd="sng">
            <a:solidFill>
              <a:srgbClr val="E76E34"/>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272" name="Google Shape;272;p33"/>
          <p:cNvSpPr/>
          <p:nvPr/>
        </p:nvSpPr>
        <p:spPr>
          <a:xfrm>
            <a:off x="950033" y="4623467"/>
            <a:ext cx="10319200" cy="1630800"/>
          </a:xfrm>
          <a:prstGeom prst="round2SameRect">
            <a:avLst>
              <a:gd name="adj1" fmla="val 16667"/>
              <a:gd name="adj2" fmla="val 0"/>
            </a:avLst>
          </a:prstGeom>
          <a:solidFill>
            <a:srgbClr val="EFEFE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3" name="Google Shape;273;p33"/>
          <p:cNvSpPr txBox="1">
            <a:spLocks noGrp="1"/>
          </p:cNvSpPr>
          <p:nvPr>
            <p:ph type="subTitle" idx="1"/>
          </p:nvPr>
        </p:nvSpPr>
        <p:spPr>
          <a:xfrm>
            <a:off x="2599267" y="4732300"/>
            <a:ext cx="8530000" cy="1272000"/>
          </a:xfrm>
          <a:prstGeom prst="rect">
            <a:avLst/>
          </a:prstGeom>
          <a:noFill/>
          <a:ln>
            <a:noFill/>
          </a:ln>
        </p:spPr>
        <p:txBody>
          <a:bodyPr spcFirstLastPara="1" wrap="square" lIns="68575" tIns="34275" rIns="68575" bIns="34275" anchor="b" anchorCtr="0">
            <a:noAutofit/>
          </a:bodyPr>
          <a:lstStyle>
            <a:lvl1pPr lvl="0" algn="r" rtl="0">
              <a:lnSpc>
                <a:spcPct val="90000"/>
              </a:lnSpc>
              <a:spcBef>
                <a:spcPts val="1067"/>
              </a:spcBef>
              <a:spcAft>
                <a:spcPts val="0"/>
              </a:spcAft>
              <a:buClr>
                <a:srgbClr val="888888"/>
              </a:buClr>
              <a:buSzPts val="3200"/>
              <a:buNone/>
              <a:defRPr sz="4267" b="1">
                <a:solidFill>
                  <a:srgbClr val="888888"/>
                </a:solidFill>
              </a:defRPr>
            </a:lvl1pPr>
            <a:lvl2pPr lvl="1" algn="ctr" rtl="0">
              <a:lnSpc>
                <a:spcPct val="90000"/>
              </a:lnSpc>
              <a:spcBef>
                <a:spcPts val="533"/>
              </a:spcBef>
              <a:spcAft>
                <a:spcPts val="0"/>
              </a:spcAft>
              <a:buClr>
                <a:srgbClr val="3F3F3F"/>
              </a:buClr>
              <a:buSzPts val="1500"/>
              <a:buNone/>
              <a:defRPr sz="2000"/>
            </a:lvl2pPr>
            <a:lvl3pPr lvl="2" algn="ctr" rtl="0">
              <a:lnSpc>
                <a:spcPct val="90000"/>
              </a:lnSpc>
              <a:spcBef>
                <a:spcPts val="533"/>
              </a:spcBef>
              <a:spcAft>
                <a:spcPts val="0"/>
              </a:spcAft>
              <a:buClr>
                <a:srgbClr val="3F3F3F"/>
              </a:buClr>
              <a:buSzPts val="1400"/>
              <a:buNone/>
              <a:defRPr sz="1867"/>
            </a:lvl3pPr>
            <a:lvl4pPr lvl="3" algn="ctr" rtl="0">
              <a:lnSpc>
                <a:spcPct val="90000"/>
              </a:lnSpc>
              <a:spcBef>
                <a:spcPts val="533"/>
              </a:spcBef>
              <a:spcAft>
                <a:spcPts val="0"/>
              </a:spcAft>
              <a:buClr>
                <a:srgbClr val="3F3F3F"/>
              </a:buClr>
              <a:buSzPts val="1200"/>
              <a:buNone/>
              <a:defRPr sz="1600"/>
            </a:lvl4pPr>
            <a:lvl5pPr lvl="4" algn="ctr" rtl="0">
              <a:lnSpc>
                <a:spcPct val="90000"/>
              </a:lnSpc>
              <a:spcBef>
                <a:spcPts val="533"/>
              </a:spcBef>
              <a:spcAft>
                <a:spcPts val="0"/>
              </a:spcAft>
              <a:buClr>
                <a:srgbClr val="3F3F3F"/>
              </a:buClr>
              <a:buSzPts val="1200"/>
              <a:buNone/>
              <a:defRPr sz="1600"/>
            </a:lvl5pPr>
            <a:lvl6pPr lvl="5" algn="ctr" rtl="0">
              <a:lnSpc>
                <a:spcPct val="90000"/>
              </a:lnSpc>
              <a:spcBef>
                <a:spcPts val="533"/>
              </a:spcBef>
              <a:spcAft>
                <a:spcPts val="0"/>
              </a:spcAft>
              <a:buClr>
                <a:schemeClr val="dk1"/>
              </a:buClr>
              <a:buSzPts val="1200"/>
              <a:buNone/>
              <a:defRPr sz="1600"/>
            </a:lvl6pPr>
            <a:lvl7pPr lvl="6" algn="ctr" rtl="0">
              <a:lnSpc>
                <a:spcPct val="90000"/>
              </a:lnSpc>
              <a:spcBef>
                <a:spcPts val="533"/>
              </a:spcBef>
              <a:spcAft>
                <a:spcPts val="0"/>
              </a:spcAft>
              <a:buClr>
                <a:schemeClr val="dk1"/>
              </a:buClr>
              <a:buSzPts val="1200"/>
              <a:buNone/>
              <a:defRPr sz="1600"/>
            </a:lvl7pPr>
            <a:lvl8pPr lvl="7" algn="ctr" rtl="0">
              <a:lnSpc>
                <a:spcPct val="90000"/>
              </a:lnSpc>
              <a:spcBef>
                <a:spcPts val="533"/>
              </a:spcBef>
              <a:spcAft>
                <a:spcPts val="0"/>
              </a:spcAft>
              <a:buClr>
                <a:schemeClr val="dk1"/>
              </a:buClr>
              <a:buSzPts val="1200"/>
              <a:buNone/>
              <a:defRPr sz="1600"/>
            </a:lvl8pPr>
            <a:lvl9pPr lvl="8" algn="ctr" rtl="0">
              <a:lnSpc>
                <a:spcPct val="90000"/>
              </a:lnSpc>
              <a:spcBef>
                <a:spcPts val="533"/>
              </a:spcBef>
              <a:spcAft>
                <a:spcPts val="0"/>
              </a:spcAft>
              <a:buClr>
                <a:schemeClr val="dk1"/>
              </a:buClr>
              <a:buSzPts val="1200"/>
              <a:buNone/>
              <a:defRPr sz="1600"/>
            </a:lvl9pPr>
          </a:lstStyle>
          <a:p>
            <a:endParaRPr/>
          </a:p>
        </p:txBody>
      </p:sp>
      <p:sp>
        <p:nvSpPr>
          <p:cNvPr id="274" name="Google Shape;274;p33"/>
          <p:cNvSpPr txBox="1"/>
          <p:nvPr/>
        </p:nvSpPr>
        <p:spPr>
          <a:xfrm>
            <a:off x="10506891" y="6297648"/>
            <a:ext cx="846800" cy="365200"/>
          </a:xfrm>
          <a:prstGeom prst="rect">
            <a:avLst/>
          </a:prstGeom>
          <a:noFill/>
          <a:ln>
            <a:noFill/>
          </a:ln>
        </p:spPr>
        <p:txBody>
          <a:bodyPr spcFirstLastPara="1" wrap="square" lIns="91433" tIns="45700" rIns="91433" bIns="45700" anchor="ctr" anchorCtr="0">
            <a:noAutofit/>
          </a:bodyPr>
          <a:lstStyle/>
          <a:p>
            <a:pPr marL="0" marR="0" lvl="0" indent="0" algn="l" rtl="0">
              <a:spcBef>
                <a:spcPts val="0"/>
              </a:spcBef>
              <a:spcAft>
                <a:spcPts val="0"/>
              </a:spcAft>
              <a:buNone/>
            </a:pPr>
            <a:endParaRPr sz="1200" b="0" i="0" u="none" strike="noStrike" cap="none">
              <a:solidFill>
                <a:srgbClr val="888888"/>
              </a:solidFill>
              <a:latin typeface="Arial"/>
              <a:ea typeface="Arial"/>
              <a:cs typeface="Arial"/>
              <a:sym typeface="Arial"/>
            </a:endParaRPr>
          </a:p>
        </p:txBody>
      </p:sp>
      <p:pic>
        <p:nvPicPr>
          <p:cNvPr id="275" name="Google Shape;275;p33"/>
          <p:cNvPicPr preferRelativeResize="0"/>
          <p:nvPr/>
        </p:nvPicPr>
        <p:blipFill>
          <a:blip r:embed="rId2">
            <a:alphaModFix/>
          </a:blip>
          <a:stretch>
            <a:fillRect/>
          </a:stretch>
        </p:blipFill>
        <p:spPr>
          <a:xfrm>
            <a:off x="3714017" y="1174267"/>
            <a:ext cx="4763969" cy="3402835"/>
          </a:xfrm>
          <a:prstGeom prst="rect">
            <a:avLst/>
          </a:prstGeom>
          <a:noFill/>
          <a:ln>
            <a:noFill/>
          </a:ln>
        </p:spPr>
      </p:pic>
    </p:spTree>
    <p:extLst>
      <p:ext uri="{BB962C8B-B14F-4D97-AF65-F5344CB8AC3E}">
        <p14:creationId xmlns:p14="http://schemas.microsoft.com/office/powerpoint/2010/main" val="1393999943"/>
      </p:ext>
    </p:extLst>
  </p:cSld>
  <p:clrMapOvr>
    <a:masterClrMapping/>
  </p:clrMapOvr>
  <p:extLst>
    <p:ext uri="{DCECCB84-F9BA-43D5-87BE-67443E8EF086}">
      <p15:sldGuideLst xmlns:p15="http://schemas.microsoft.com/office/powerpoint/2012/main">
        <p15:guide id="1" pos="864">
          <p15:clr>
            <a:srgbClr val="FA7B17"/>
          </p15:clr>
        </p15:guide>
        <p15:guide id="2" pos="4896">
          <p15:clr>
            <a:srgbClr val="FA7B17"/>
          </p15:clr>
        </p15:guide>
        <p15:guide id="3" pos="3456">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and content">
  <p:cSld name="1_Title and content">
    <p:spTree>
      <p:nvGrpSpPr>
        <p:cNvPr id="1" name="Shape 72"/>
        <p:cNvGrpSpPr/>
        <p:nvPr/>
      </p:nvGrpSpPr>
      <p:grpSpPr>
        <a:xfrm>
          <a:off x="0" y="0"/>
          <a:ext cx="0" cy="0"/>
          <a:chOff x="0" y="0"/>
          <a:chExt cx="0" cy="0"/>
        </a:xfrm>
      </p:grpSpPr>
      <p:sp>
        <p:nvSpPr>
          <p:cNvPr id="73" name="Google Shape;73;p16"/>
          <p:cNvSpPr txBox="1"/>
          <p:nvPr/>
        </p:nvSpPr>
        <p:spPr>
          <a:xfrm>
            <a:off x="10506891" y="6297648"/>
            <a:ext cx="846800" cy="365200"/>
          </a:xfrm>
          <a:prstGeom prst="rect">
            <a:avLst/>
          </a:prstGeom>
          <a:noFill/>
          <a:ln>
            <a:noFill/>
          </a:ln>
        </p:spPr>
        <p:txBody>
          <a:bodyPr spcFirstLastPara="1" wrap="square" lIns="91433" tIns="45700" rIns="91433" bIns="45700" anchor="ctr" anchorCtr="0">
            <a:noAutofit/>
          </a:bodyPr>
          <a:lstStyle/>
          <a:p>
            <a:pPr marL="0" marR="0" lvl="0" indent="0" algn="l" rtl="0">
              <a:spcBef>
                <a:spcPts val="0"/>
              </a:spcBef>
              <a:spcAft>
                <a:spcPts val="0"/>
              </a:spcAft>
              <a:buNone/>
            </a:pPr>
            <a:endParaRPr sz="1200" b="0" i="0" u="none" strike="noStrike" cap="none">
              <a:solidFill>
                <a:srgbClr val="888888"/>
              </a:solidFill>
              <a:latin typeface="Arial"/>
              <a:ea typeface="Arial"/>
              <a:cs typeface="Arial"/>
              <a:sym typeface="Arial"/>
            </a:endParaRPr>
          </a:p>
        </p:txBody>
      </p:sp>
      <p:sp>
        <p:nvSpPr>
          <p:cNvPr id="74" name="Google Shape;74;p16"/>
          <p:cNvSpPr/>
          <p:nvPr/>
        </p:nvSpPr>
        <p:spPr>
          <a:xfrm>
            <a:off x="0" y="0"/>
            <a:ext cx="10363200" cy="304800"/>
          </a:xfrm>
          <a:prstGeom prst="rect">
            <a:avLst/>
          </a:prstGeom>
          <a:solidFill>
            <a:srgbClr val="1A75BC"/>
          </a:solidFill>
          <a:ln w="9525" cap="flat" cmpd="sng">
            <a:solidFill>
              <a:srgbClr val="1A75BC"/>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75" name="Google Shape;75;p16"/>
          <p:cNvSpPr/>
          <p:nvPr/>
        </p:nvSpPr>
        <p:spPr>
          <a:xfrm>
            <a:off x="0" y="6095767"/>
            <a:ext cx="10363200" cy="158400"/>
          </a:xfrm>
          <a:prstGeom prst="rect">
            <a:avLst/>
          </a:prstGeom>
          <a:solidFill>
            <a:srgbClr val="E76E34"/>
          </a:solidFill>
          <a:ln w="9525" cap="flat" cmpd="sng">
            <a:solidFill>
              <a:srgbClr val="E76E34"/>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76" name="Google Shape;76;p16"/>
          <p:cNvSpPr/>
          <p:nvPr/>
        </p:nvSpPr>
        <p:spPr>
          <a:xfrm>
            <a:off x="10363333" y="0"/>
            <a:ext cx="1828800" cy="304800"/>
          </a:xfrm>
          <a:prstGeom prst="rect">
            <a:avLst/>
          </a:prstGeom>
          <a:solidFill>
            <a:srgbClr val="E76E34"/>
          </a:solidFill>
          <a:ln w="9525" cap="flat" cmpd="sng">
            <a:solidFill>
              <a:srgbClr val="E76E34"/>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77" name="Google Shape;77;p16"/>
          <p:cNvSpPr txBox="1">
            <a:spLocks noGrp="1"/>
          </p:cNvSpPr>
          <p:nvPr>
            <p:ph type="body" idx="1"/>
          </p:nvPr>
        </p:nvSpPr>
        <p:spPr>
          <a:xfrm>
            <a:off x="604200" y="1329667"/>
            <a:ext cx="9759200" cy="4577200"/>
          </a:xfrm>
          <a:prstGeom prst="rect">
            <a:avLst/>
          </a:prstGeom>
        </p:spPr>
        <p:txBody>
          <a:bodyPr spcFirstLastPara="1" wrap="square" lIns="68575" tIns="34275" rIns="68575" bIns="34275" anchor="t" anchorCtr="0">
            <a:noAutofit/>
          </a:bodyPr>
          <a:lstStyle>
            <a:lvl1pPr marL="609585" lvl="0" indent="-423323" rtl="0">
              <a:lnSpc>
                <a:spcPct val="100000"/>
              </a:lnSpc>
              <a:spcBef>
                <a:spcPts val="1067"/>
              </a:spcBef>
              <a:spcAft>
                <a:spcPts val="0"/>
              </a:spcAft>
              <a:buSzPts val="1400"/>
              <a:buChar char="•"/>
              <a:defRPr/>
            </a:lvl1pPr>
            <a:lvl2pPr marL="1219170" lvl="1" indent="-406390" rtl="0">
              <a:lnSpc>
                <a:spcPct val="100000"/>
              </a:lnSpc>
              <a:spcBef>
                <a:spcPts val="533"/>
              </a:spcBef>
              <a:spcAft>
                <a:spcPts val="0"/>
              </a:spcAft>
              <a:buSzPts val="1200"/>
              <a:buChar char="•"/>
              <a:defRPr/>
            </a:lvl2pPr>
            <a:lvl3pPr marL="1828754" lvl="2" indent="-440256" rtl="0">
              <a:lnSpc>
                <a:spcPct val="100000"/>
              </a:lnSpc>
              <a:spcBef>
                <a:spcPts val="533"/>
              </a:spcBef>
              <a:spcAft>
                <a:spcPts val="0"/>
              </a:spcAft>
              <a:buClr>
                <a:srgbClr val="666666"/>
              </a:buClr>
              <a:buSzPts val="1600"/>
              <a:buChar char="•"/>
              <a:defRPr>
                <a:solidFill>
                  <a:srgbClr val="666666"/>
                </a:solidFill>
              </a:defRPr>
            </a:lvl3pPr>
            <a:lvl4pPr marL="2438339" lvl="3" indent="-423323" rtl="0">
              <a:lnSpc>
                <a:spcPct val="100000"/>
              </a:lnSpc>
              <a:spcBef>
                <a:spcPts val="533"/>
              </a:spcBef>
              <a:spcAft>
                <a:spcPts val="0"/>
              </a:spcAft>
              <a:buClr>
                <a:srgbClr val="666666"/>
              </a:buClr>
              <a:buSzPts val="1400"/>
              <a:buChar char="•"/>
              <a:defRPr>
                <a:solidFill>
                  <a:srgbClr val="666666"/>
                </a:solidFill>
              </a:defRPr>
            </a:lvl4pPr>
            <a:lvl5pPr marL="3047924" lvl="4" indent="-423323" rtl="0">
              <a:lnSpc>
                <a:spcPct val="100000"/>
              </a:lnSpc>
              <a:spcBef>
                <a:spcPts val="533"/>
              </a:spcBef>
              <a:spcAft>
                <a:spcPts val="0"/>
              </a:spcAft>
              <a:buClr>
                <a:srgbClr val="666666"/>
              </a:buClr>
              <a:buSzPts val="1400"/>
              <a:buChar char="•"/>
              <a:defRPr>
                <a:solidFill>
                  <a:srgbClr val="666666"/>
                </a:solidFill>
              </a:defRPr>
            </a:lvl5pPr>
            <a:lvl6pPr marL="3657509" lvl="5" indent="-423323" rtl="0">
              <a:lnSpc>
                <a:spcPct val="100000"/>
              </a:lnSpc>
              <a:spcBef>
                <a:spcPts val="533"/>
              </a:spcBef>
              <a:spcAft>
                <a:spcPts val="0"/>
              </a:spcAft>
              <a:buSzPts val="1400"/>
              <a:buChar char="•"/>
              <a:defRPr/>
            </a:lvl6pPr>
            <a:lvl7pPr marL="4267093" lvl="6" indent="-423323" rtl="0">
              <a:lnSpc>
                <a:spcPct val="100000"/>
              </a:lnSpc>
              <a:spcBef>
                <a:spcPts val="533"/>
              </a:spcBef>
              <a:spcAft>
                <a:spcPts val="0"/>
              </a:spcAft>
              <a:buSzPts val="1400"/>
              <a:buChar char="•"/>
              <a:defRPr/>
            </a:lvl7pPr>
            <a:lvl8pPr marL="4876678" lvl="7" indent="-423323" rtl="0">
              <a:lnSpc>
                <a:spcPct val="100000"/>
              </a:lnSpc>
              <a:spcBef>
                <a:spcPts val="533"/>
              </a:spcBef>
              <a:spcAft>
                <a:spcPts val="0"/>
              </a:spcAft>
              <a:buSzPts val="1400"/>
              <a:buChar char="•"/>
              <a:defRPr/>
            </a:lvl8pPr>
            <a:lvl9pPr marL="5486263" lvl="8" indent="-423323" rtl="0">
              <a:lnSpc>
                <a:spcPct val="100000"/>
              </a:lnSpc>
              <a:spcBef>
                <a:spcPts val="533"/>
              </a:spcBef>
              <a:spcAft>
                <a:spcPts val="0"/>
              </a:spcAft>
              <a:buSzPts val="1400"/>
              <a:buChar char="•"/>
              <a:defRPr/>
            </a:lvl9pPr>
          </a:lstStyle>
          <a:p>
            <a:endParaRPr/>
          </a:p>
        </p:txBody>
      </p:sp>
      <p:sp>
        <p:nvSpPr>
          <p:cNvPr id="78" name="Google Shape;78;p16"/>
          <p:cNvSpPr txBox="1"/>
          <p:nvPr/>
        </p:nvSpPr>
        <p:spPr>
          <a:xfrm>
            <a:off x="8598944" y="6376835"/>
            <a:ext cx="1764400" cy="276800"/>
          </a:xfrm>
          <a:prstGeom prst="rect">
            <a:avLst/>
          </a:prstGeom>
          <a:noFill/>
          <a:ln>
            <a:noFill/>
          </a:ln>
        </p:spPr>
        <p:txBody>
          <a:bodyPr spcFirstLastPara="1" wrap="square" lIns="91433" tIns="45700" rIns="91433" bIns="45700" anchor="t" anchorCtr="0">
            <a:noAutofit/>
          </a:bodyPr>
          <a:lstStyle/>
          <a:p>
            <a:pPr marL="0" marR="0" lvl="0" indent="0" algn="r" rtl="0">
              <a:spcBef>
                <a:spcPts val="0"/>
              </a:spcBef>
              <a:spcAft>
                <a:spcPts val="0"/>
              </a:spcAft>
              <a:buNone/>
            </a:pPr>
            <a:fld id="{00000000-1234-1234-1234-123412341234}" type="slidenum">
              <a:rPr lang="en" sz="1200" b="0" i="0" u="none" strike="noStrike" cap="none">
                <a:solidFill>
                  <a:srgbClr val="1A75BC"/>
                </a:solidFill>
                <a:latin typeface="Arial"/>
                <a:ea typeface="Arial"/>
                <a:cs typeface="Arial"/>
                <a:sym typeface="Arial"/>
              </a:rPr>
              <a:pPr marL="0" marR="0" lvl="0" indent="0" algn="r" rtl="0">
                <a:spcBef>
                  <a:spcPts val="0"/>
                </a:spcBef>
                <a:spcAft>
                  <a:spcPts val="0"/>
                </a:spcAft>
                <a:buNone/>
              </a:pPr>
              <a:t>‹#›</a:t>
            </a:fld>
            <a:endParaRPr sz="1200" b="0" i="0" u="none" strike="noStrike" cap="none">
              <a:solidFill>
                <a:srgbClr val="1A75BC"/>
              </a:solidFill>
              <a:latin typeface="Arial"/>
              <a:ea typeface="Arial"/>
              <a:cs typeface="Arial"/>
              <a:sym typeface="Arial"/>
            </a:endParaRPr>
          </a:p>
        </p:txBody>
      </p:sp>
      <p:sp>
        <p:nvSpPr>
          <p:cNvPr id="79" name="Google Shape;79;p16"/>
          <p:cNvSpPr/>
          <p:nvPr/>
        </p:nvSpPr>
        <p:spPr>
          <a:xfrm rot="10800000">
            <a:off x="604200" y="1151633"/>
            <a:ext cx="9759200" cy="36400"/>
          </a:xfrm>
          <a:prstGeom prst="rect">
            <a:avLst/>
          </a:prstGeom>
          <a:solidFill>
            <a:srgbClr val="E76E34"/>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Arial"/>
              <a:ea typeface="Arial"/>
              <a:cs typeface="Arial"/>
              <a:sym typeface="Arial"/>
            </a:endParaRPr>
          </a:p>
        </p:txBody>
      </p:sp>
      <p:pic>
        <p:nvPicPr>
          <p:cNvPr id="80" name="Google Shape;80;p16"/>
          <p:cNvPicPr preferRelativeResize="0"/>
          <p:nvPr/>
        </p:nvPicPr>
        <p:blipFill rotWithShape="1">
          <a:blip r:embed="rId2">
            <a:alphaModFix/>
          </a:blip>
          <a:srcRect t="21944" b="24019"/>
          <a:stretch/>
        </p:blipFill>
        <p:spPr>
          <a:xfrm>
            <a:off x="596534" y="6329018"/>
            <a:ext cx="1170953" cy="451105"/>
          </a:xfrm>
          <a:prstGeom prst="rect">
            <a:avLst/>
          </a:prstGeom>
          <a:noFill/>
          <a:ln>
            <a:noFill/>
          </a:ln>
        </p:spPr>
      </p:pic>
      <p:sp>
        <p:nvSpPr>
          <p:cNvPr id="81" name="Google Shape;81;p16"/>
          <p:cNvSpPr txBox="1">
            <a:spLocks noGrp="1"/>
          </p:cNvSpPr>
          <p:nvPr>
            <p:ph type="title"/>
          </p:nvPr>
        </p:nvSpPr>
        <p:spPr>
          <a:xfrm>
            <a:off x="609600" y="524267"/>
            <a:ext cx="8412000" cy="650000"/>
          </a:xfrm>
          <a:prstGeom prst="rect">
            <a:avLst/>
          </a:prstGeom>
        </p:spPr>
        <p:txBody>
          <a:bodyPr spcFirstLastPara="1" wrap="square" lIns="68575" tIns="34275" rIns="68575" bIns="34275" anchor="t" anchorCtr="0">
            <a:noAutofit/>
          </a:bodyPr>
          <a:lstStyle>
            <a:lvl1pPr lvl="0" rtl="0">
              <a:spcBef>
                <a:spcPts val="0"/>
              </a:spcBef>
              <a:spcAft>
                <a:spcPts val="0"/>
              </a:spcAft>
              <a:buSzPts val="2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extLst>
      <p:ext uri="{BB962C8B-B14F-4D97-AF65-F5344CB8AC3E}">
        <p14:creationId xmlns:p14="http://schemas.microsoft.com/office/powerpoint/2010/main" val="3850904890"/>
      </p:ext>
    </p:extLst>
  </p:cSld>
  <p:clrMapOvr>
    <a:masterClrMapping/>
  </p:clrMapOvr>
  <p:extLst>
    <p:ext uri="{DCECCB84-F9BA-43D5-87BE-67443E8EF086}">
      <p15:sldGuideLst xmlns:p15="http://schemas.microsoft.com/office/powerpoint/2012/main">
        <p15:guide id="1" pos="4896">
          <p15:clr>
            <a:srgbClr val="FA7B17"/>
          </p15:clr>
        </p15:guide>
        <p15:guide id="2" pos="4320">
          <p15:clr>
            <a:srgbClr val="FA7B17"/>
          </p15:clr>
        </p15:guide>
        <p15:guide id="3" orient="horz" pos="2880">
          <p15:clr>
            <a:srgbClr val="FA7B17"/>
          </p15:clr>
        </p15:guide>
        <p15:guide id="4" orient="horz" pos="553">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End slide">
  <p:cSld name="End slide">
    <p:spTree>
      <p:nvGrpSpPr>
        <p:cNvPr id="1" name="Shape 62"/>
        <p:cNvGrpSpPr/>
        <p:nvPr/>
      </p:nvGrpSpPr>
      <p:grpSpPr>
        <a:xfrm>
          <a:off x="0" y="0"/>
          <a:ext cx="0" cy="0"/>
          <a:chOff x="0" y="0"/>
          <a:chExt cx="0" cy="0"/>
        </a:xfrm>
      </p:grpSpPr>
      <p:sp>
        <p:nvSpPr>
          <p:cNvPr id="63" name="Google Shape;63;p15"/>
          <p:cNvSpPr txBox="1"/>
          <p:nvPr/>
        </p:nvSpPr>
        <p:spPr>
          <a:xfrm>
            <a:off x="10506891" y="6297648"/>
            <a:ext cx="846800" cy="365200"/>
          </a:xfrm>
          <a:prstGeom prst="rect">
            <a:avLst/>
          </a:prstGeom>
          <a:noFill/>
          <a:ln>
            <a:noFill/>
          </a:ln>
        </p:spPr>
        <p:txBody>
          <a:bodyPr spcFirstLastPara="1" wrap="square" lIns="91433" tIns="45700" rIns="91433" bIns="45700" anchor="ctr" anchorCtr="0">
            <a:noAutofit/>
          </a:bodyPr>
          <a:lstStyle/>
          <a:p>
            <a:pPr marL="0" marR="0" lvl="0" indent="0" algn="l" rtl="0">
              <a:spcBef>
                <a:spcPts val="0"/>
              </a:spcBef>
              <a:spcAft>
                <a:spcPts val="0"/>
              </a:spcAft>
              <a:buNone/>
            </a:pPr>
            <a:endParaRPr sz="1200" b="0" i="0" u="none" strike="noStrike" cap="none">
              <a:solidFill>
                <a:srgbClr val="888888"/>
              </a:solidFill>
              <a:latin typeface="Arial"/>
              <a:ea typeface="Arial"/>
              <a:cs typeface="Arial"/>
              <a:sym typeface="Arial"/>
            </a:endParaRPr>
          </a:p>
        </p:txBody>
      </p:sp>
      <p:sp>
        <p:nvSpPr>
          <p:cNvPr id="64" name="Google Shape;64;p15"/>
          <p:cNvSpPr/>
          <p:nvPr/>
        </p:nvSpPr>
        <p:spPr>
          <a:xfrm>
            <a:off x="0" y="0"/>
            <a:ext cx="10363200" cy="304800"/>
          </a:xfrm>
          <a:prstGeom prst="rect">
            <a:avLst/>
          </a:prstGeom>
          <a:solidFill>
            <a:srgbClr val="1A75BC"/>
          </a:solidFill>
          <a:ln w="9525" cap="flat" cmpd="sng">
            <a:solidFill>
              <a:srgbClr val="1A75BC"/>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65" name="Google Shape;65;p15"/>
          <p:cNvSpPr/>
          <p:nvPr/>
        </p:nvSpPr>
        <p:spPr>
          <a:xfrm>
            <a:off x="10363333" y="0"/>
            <a:ext cx="1828800" cy="304800"/>
          </a:xfrm>
          <a:prstGeom prst="rect">
            <a:avLst/>
          </a:prstGeom>
          <a:solidFill>
            <a:srgbClr val="E76E34"/>
          </a:solidFill>
          <a:ln w="9525" cap="flat" cmpd="sng">
            <a:solidFill>
              <a:srgbClr val="E76E34"/>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66" name="Google Shape;66;p15"/>
          <p:cNvSpPr/>
          <p:nvPr/>
        </p:nvSpPr>
        <p:spPr>
          <a:xfrm>
            <a:off x="0" y="6096000"/>
            <a:ext cx="10363200" cy="158400"/>
          </a:xfrm>
          <a:prstGeom prst="rect">
            <a:avLst/>
          </a:prstGeom>
          <a:solidFill>
            <a:srgbClr val="E76E34"/>
          </a:solidFill>
          <a:ln w="9525" cap="flat" cmpd="sng">
            <a:solidFill>
              <a:srgbClr val="E76E34"/>
            </a:solidFill>
            <a:prstDash val="solid"/>
            <a:round/>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67" name="Google Shape;67;p15"/>
          <p:cNvSpPr txBox="1"/>
          <p:nvPr/>
        </p:nvSpPr>
        <p:spPr>
          <a:xfrm>
            <a:off x="8598944" y="6376835"/>
            <a:ext cx="1764400" cy="276800"/>
          </a:xfrm>
          <a:prstGeom prst="rect">
            <a:avLst/>
          </a:prstGeom>
          <a:noFill/>
          <a:ln>
            <a:noFill/>
          </a:ln>
        </p:spPr>
        <p:txBody>
          <a:bodyPr spcFirstLastPara="1" wrap="square" lIns="91433" tIns="45700" rIns="91433" bIns="45700" anchor="t" anchorCtr="0">
            <a:noAutofit/>
          </a:bodyPr>
          <a:lstStyle/>
          <a:p>
            <a:pPr marL="0" marR="0" lvl="0" indent="0" algn="r" rtl="0">
              <a:spcBef>
                <a:spcPts val="0"/>
              </a:spcBef>
              <a:spcAft>
                <a:spcPts val="0"/>
              </a:spcAft>
              <a:buNone/>
            </a:pPr>
            <a:fld id="{00000000-1234-1234-1234-123412341234}" type="slidenum">
              <a:rPr lang="en" sz="1200" b="0" i="0" u="none" strike="noStrike" cap="none">
                <a:solidFill>
                  <a:srgbClr val="1A75BC"/>
                </a:solidFill>
                <a:latin typeface="Arial"/>
                <a:ea typeface="Arial"/>
                <a:cs typeface="Arial"/>
                <a:sym typeface="Arial"/>
              </a:rPr>
              <a:pPr marL="0" marR="0" lvl="0" indent="0" algn="r" rtl="0">
                <a:spcBef>
                  <a:spcPts val="0"/>
                </a:spcBef>
                <a:spcAft>
                  <a:spcPts val="0"/>
                </a:spcAft>
                <a:buNone/>
              </a:pPr>
              <a:t>‹#›</a:t>
            </a:fld>
            <a:endParaRPr sz="1200" b="0" i="0" u="none" strike="noStrike" cap="none">
              <a:solidFill>
                <a:srgbClr val="1A75BC"/>
              </a:solidFill>
              <a:latin typeface="Arial"/>
              <a:ea typeface="Arial"/>
              <a:cs typeface="Arial"/>
              <a:sym typeface="Arial"/>
            </a:endParaRPr>
          </a:p>
        </p:txBody>
      </p:sp>
      <p:pic>
        <p:nvPicPr>
          <p:cNvPr id="68" name="Google Shape;68;p15"/>
          <p:cNvPicPr preferRelativeResize="0"/>
          <p:nvPr/>
        </p:nvPicPr>
        <p:blipFill rotWithShape="1">
          <a:blip r:embed="rId2">
            <a:alphaModFix/>
          </a:blip>
          <a:srcRect t="21944" b="24019"/>
          <a:stretch/>
        </p:blipFill>
        <p:spPr>
          <a:xfrm>
            <a:off x="596534" y="6329018"/>
            <a:ext cx="1170953" cy="451105"/>
          </a:xfrm>
          <a:prstGeom prst="rect">
            <a:avLst/>
          </a:prstGeom>
          <a:noFill/>
          <a:ln>
            <a:noFill/>
          </a:ln>
        </p:spPr>
      </p:pic>
      <p:pic>
        <p:nvPicPr>
          <p:cNvPr id="69" name="Google Shape;69;p15"/>
          <p:cNvPicPr preferRelativeResize="0"/>
          <p:nvPr/>
        </p:nvPicPr>
        <p:blipFill>
          <a:blip r:embed="rId2">
            <a:alphaModFix/>
          </a:blip>
          <a:stretch>
            <a:fillRect/>
          </a:stretch>
        </p:blipFill>
        <p:spPr>
          <a:xfrm>
            <a:off x="3714017" y="1174267"/>
            <a:ext cx="4763969" cy="3402835"/>
          </a:xfrm>
          <a:prstGeom prst="rect">
            <a:avLst/>
          </a:prstGeom>
          <a:noFill/>
          <a:ln>
            <a:noFill/>
          </a:ln>
        </p:spPr>
      </p:pic>
      <p:sp>
        <p:nvSpPr>
          <p:cNvPr id="70" name="Google Shape;70;p15"/>
          <p:cNvSpPr txBox="1">
            <a:spLocks noGrp="1"/>
          </p:cNvSpPr>
          <p:nvPr>
            <p:ph type="subTitle" idx="1"/>
          </p:nvPr>
        </p:nvSpPr>
        <p:spPr>
          <a:xfrm>
            <a:off x="706867" y="4973200"/>
            <a:ext cx="6342000" cy="794000"/>
          </a:xfrm>
          <a:prstGeom prst="rect">
            <a:avLst/>
          </a:prstGeom>
        </p:spPr>
        <p:txBody>
          <a:bodyPr spcFirstLastPara="1" wrap="square" lIns="68575" tIns="34275" rIns="68575" bIns="34275" anchor="t" anchorCtr="0">
            <a:noAutofit/>
          </a:bodyPr>
          <a:lstStyle>
            <a:lvl1pPr lvl="0">
              <a:spcBef>
                <a:spcPts val="1067"/>
              </a:spcBef>
              <a:spcAft>
                <a:spcPts val="0"/>
              </a:spcAft>
              <a:buSzPts val="1400"/>
              <a:buNone/>
              <a:defRPr/>
            </a:lvl1pPr>
            <a:lvl2pPr lvl="1">
              <a:spcBef>
                <a:spcPts val="533"/>
              </a:spcBef>
              <a:spcAft>
                <a:spcPts val="0"/>
              </a:spcAft>
              <a:buSzPts val="1200"/>
              <a:buNone/>
              <a:defRPr/>
            </a:lvl2pPr>
            <a:lvl3pPr lvl="2">
              <a:spcBef>
                <a:spcPts val="533"/>
              </a:spcBef>
              <a:spcAft>
                <a:spcPts val="0"/>
              </a:spcAft>
              <a:buSzPts val="1600"/>
              <a:buNone/>
              <a:defRPr/>
            </a:lvl3pPr>
            <a:lvl4pPr lvl="3">
              <a:spcBef>
                <a:spcPts val="533"/>
              </a:spcBef>
              <a:spcAft>
                <a:spcPts val="0"/>
              </a:spcAft>
              <a:buSzPts val="1400"/>
              <a:buNone/>
              <a:defRPr/>
            </a:lvl4pPr>
            <a:lvl5pPr lvl="4">
              <a:spcBef>
                <a:spcPts val="533"/>
              </a:spcBef>
              <a:spcAft>
                <a:spcPts val="0"/>
              </a:spcAft>
              <a:buSzPts val="1400"/>
              <a:buNone/>
              <a:defRPr/>
            </a:lvl5pPr>
            <a:lvl6pPr lvl="5">
              <a:spcBef>
                <a:spcPts val="533"/>
              </a:spcBef>
              <a:spcAft>
                <a:spcPts val="0"/>
              </a:spcAft>
              <a:buSzPts val="1400"/>
              <a:buNone/>
              <a:defRPr/>
            </a:lvl6pPr>
            <a:lvl7pPr lvl="6">
              <a:spcBef>
                <a:spcPts val="533"/>
              </a:spcBef>
              <a:spcAft>
                <a:spcPts val="0"/>
              </a:spcAft>
              <a:buSzPts val="1400"/>
              <a:buNone/>
              <a:defRPr/>
            </a:lvl7pPr>
            <a:lvl8pPr lvl="7">
              <a:spcBef>
                <a:spcPts val="533"/>
              </a:spcBef>
              <a:spcAft>
                <a:spcPts val="0"/>
              </a:spcAft>
              <a:buSzPts val="1400"/>
              <a:buNone/>
              <a:defRPr/>
            </a:lvl8pPr>
            <a:lvl9pPr lvl="8">
              <a:spcBef>
                <a:spcPts val="533"/>
              </a:spcBef>
              <a:spcAft>
                <a:spcPts val="0"/>
              </a:spcAft>
              <a:buSzPts val="1400"/>
              <a:buNone/>
              <a:defRPr/>
            </a:lvl9pPr>
          </a:lstStyle>
          <a:p>
            <a:endParaRPr/>
          </a:p>
        </p:txBody>
      </p:sp>
      <p:sp>
        <p:nvSpPr>
          <p:cNvPr id="71" name="Google Shape;71;p15"/>
          <p:cNvSpPr txBox="1">
            <a:spLocks noGrp="1"/>
          </p:cNvSpPr>
          <p:nvPr>
            <p:ph type="title"/>
          </p:nvPr>
        </p:nvSpPr>
        <p:spPr>
          <a:xfrm>
            <a:off x="706867" y="4278367"/>
            <a:ext cx="6342000" cy="646000"/>
          </a:xfrm>
          <a:prstGeom prst="rect">
            <a:avLst/>
          </a:prstGeom>
          <a:noFill/>
          <a:ln>
            <a:noFill/>
          </a:ln>
        </p:spPr>
        <p:txBody>
          <a:bodyPr spcFirstLastPara="1" wrap="square" lIns="68575" tIns="34275" rIns="68575" bIns="34275" anchor="ctr" anchorCtr="0">
            <a:noAutofit/>
          </a:bodyPr>
          <a:lstStyle>
            <a:lvl1pPr lvl="0" rtl="0">
              <a:lnSpc>
                <a:spcPct val="90000"/>
              </a:lnSpc>
              <a:spcBef>
                <a:spcPts val="0"/>
              </a:spcBef>
              <a:spcAft>
                <a:spcPts val="0"/>
              </a:spcAft>
              <a:buClr>
                <a:srgbClr val="1A75BC"/>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extLst>
      <p:ext uri="{BB962C8B-B14F-4D97-AF65-F5344CB8AC3E}">
        <p14:creationId xmlns:p14="http://schemas.microsoft.com/office/powerpoint/2010/main" val="1107533558"/>
      </p:ext>
    </p:extLst>
  </p:cSld>
  <p:clrMapOvr>
    <a:masterClrMapping/>
  </p:clrMapOvr>
  <p:extLst>
    <p:ext uri="{DCECCB84-F9BA-43D5-87BE-67443E8EF086}">
      <p15:sldGuideLst xmlns:p15="http://schemas.microsoft.com/office/powerpoint/2012/main">
        <p15:guide id="1" pos="4896">
          <p15:clr>
            <a:srgbClr val="FA7B17"/>
          </p15:clr>
        </p15:guide>
        <p15:guide id="2" pos="4320">
          <p15:clr>
            <a:srgbClr val="FA7B17"/>
          </p15:clr>
        </p15:guide>
        <p15:guide id="3" orient="horz" pos="288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862F9-3972-C8E5-F548-6F104F5045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662F5D-7638-F572-A52C-6D0A6D2F7B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8FA4E3-F004-A49C-5559-53CA17F2DA6C}"/>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F8879A4F-40C5-0AB8-D6CC-A37CEE39DF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6CFF06-63C8-D067-28F4-29CCABEC2986}"/>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54574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D954F-55C5-4097-25D8-536B528AE1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0ED688A-1390-F0A3-AC29-371BF14ED9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FDF2B5-44EB-2EE2-C738-B6250503679B}"/>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02B937B1-331F-87A6-3347-3DF1E198D0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13A9D9-839E-8614-60D9-29362D9F3A39}"/>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8921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59B4-A8B8-92F1-BB9A-29489FD9D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4E9B36-B4C2-AB7A-CEB8-3AB72D8881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5776D9-F814-C4BF-6BF3-8C584609E1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230E576-FB8E-45C8-0122-7FB325804C31}"/>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6" name="Footer Placeholder 5">
            <a:extLst>
              <a:ext uri="{FF2B5EF4-FFF2-40B4-BE49-F238E27FC236}">
                <a16:creationId xmlns:a16="http://schemas.microsoft.com/office/drawing/2014/main" id="{3E382EE6-208D-3997-0897-4C2534822E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609D94-9CDC-7C6F-8C55-B80528CA9337}"/>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3909223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B7AA-79EC-5884-C95B-F0FAE7A028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2EBFF6-6BC5-800A-2FAB-CE2351BEE7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F3481-5B47-5BCC-1FA7-927C3C2238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ED3BFA-0F5A-BC52-BD41-BB5EB04527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4EE705-E72B-5B4E-7842-EDFA1D7F73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0A9736-7CAF-0780-46FF-5E4AA84304B8}"/>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8" name="Footer Placeholder 7">
            <a:extLst>
              <a:ext uri="{FF2B5EF4-FFF2-40B4-BE49-F238E27FC236}">
                <a16:creationId xmlns:a16="http://schemas.microsoft.com/office/drawing/2014/main" id="{62AED55A-428E-ACFA-74DA-C56FA0B4775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DF2702-AD83-2A79-B823-D76B6A0CEF8F}"/>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53464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1BC4B-FFC2-8107-522C-D583A4B3604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4A55C7-DE5B-590E-55A6-D9B6B4B37B12}"/>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4" name="Footer Placeholder 3">
            <a:extLst>
              <a:ext uri="{FF2B5EF4-FFF2-40B4-BE49-F238E27FC236}">
                <a16:creationId xmlns:a16="http://schemas.microsoft.com/office/drawing/2014/main" id="{4319B8A9-25AA-37D4-08E3-7CB0C93F14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612A531-BAF7-0414-3522-4765543489A7}"/>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337677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8A547C-6FE1-2996-8806-313049A54126}"/>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3" name="Footer Placeholder 2">
            <a:extLst>
              <a:ext uri="{FF2B5EF4-FFF2-40B4-BE49-F238E27FC236}">
                <a16:creationId xmlns:a16="http://schemas.microsoft.com/office/drawing/2014/main" id="{5FBD9127-BFD3-E2AB-4323-1DC56383005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43D4CA-425B-FBE5-14A2-94758406AA78}"/>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133439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64D2-6705-A83D-4F53-86CF2A3159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2A63CEE-54FC-711C-78DA-819AF7D0D9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029E71-BAE4-643D-90E2-360DDE1C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F3A019-A5EB-C4F0-B2FD-0FA304EB2710}"/>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6" name="Footer Placeholder 5">
            <a:extLst>
              <a:ext uri="{FF2B5EF4-FFF2-40B4-BE49-F238E27FC236}">
                <a16:creationId xmlns:a16="http://schemas.microsoft.com/office/drawing/2014/main" id="{984345FE-0AFB-38E8-D024-17E8B048D7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9A63AC-E5F2-1DF5-8EAB-11BE97ED8978}"/>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74887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E55A-EA42-A8F2-5824-6C38B4DF7E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67EA609-3390-9198-B35A-6F579F6A7C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9A8E45-7A02-E140-DA51-02A2FF340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3647C6-33D6-8F47-5FFC-8431766101ED}"/>
              </a:ext>
            </a:extLst>
          </p:cNvPr>
          <p:cNvSpPr>
            <a:spLocks noGrp="1"/>
          </p:cNvSpPr>
          <p:nvPr>
            <p:ph type="dt" sz="half" idx="10"/>
          </p:nvPr>
        </p:nvSpPr>
        <p:spPr/>
        <p:txBody>
          <a:bodyPr/>
          <a:lstStyle/>
          <a:p>
            <a:fld id="{15FC87AC-AA4E-4410-81EC-654B11347AB8}" type="datetimeFigureOut">
              <a:rPr lang="en-GB" smtClean="0"/>
              <a:t>03/08/2023</a:t>
            </a:fld>
            <a:endParaRPr lang="en-GB"/>
          </a:p>
        </p:txBody>
      </p:sp>
      <p:sp>
        <p:nvSpPr>
          <p:cNvPr id="6" name="Footer Placeholder 5">
            <a:extLst>
              <a:ext uri="{FF2B5EF4-FFF2-40B4-BE49-F238E27FC236}">
                <a16:creationId xmlns:a16="http://schemas.microsoft.com/office/drawing/2014/main" id="{C6457569-9490-C2EE-20DD-BF0055D3C5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6023D-DCDA-FA61-AE4B-4686FB5E804D}"/>
              </a:ext>
            </a:extLst>
          </p:cNvPr>
          <p:cNvSpPr>
            <a:spLocks noGrp="1"/>
          </p:cNvSpPr>
          <p:nvPr>
            <p:ph type="sldNum" sz="quarter" idx="12"/>
          </p:nvPr>
        </p:nvSpPr>
        <p:spPr/>
        <p:txBody>
          <a:bodyPr/>
          <a:lstStyle/>
          <a:p>
            <a:fld id="{BA042B00-295C-4B34-9D02-AAA308F9CC7F}" type="slidenum">
              <a:rPr lang="en-GB" smtClean="0"/>
              <a:t>‹#›</a:t>
            </a:fld>
            <a:endParaRPr lang="en-GB"/>
          </a:p>
        </p:txBody>
      </p:sp>
    </p:spTree>
    <p:extLst>
      <p:ext uri="{BB962C8B-B14F-4D97-AF65-F5344CB8AC3E}">
        <p14:creationId xmlns:p14="http://schemas.microsoft.com/office/powerpoint/2010/main" val="4144199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C7DA7C-7EE3-24AD-E679-03CCE8B1D5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6FC434-9248-1BD8-4262-026E6C474F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DB791C-FBFD-E15A-21AF-3EE16F6FC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C87AC-AA4E-4410-81EC-654B11347AB8}" type="datetimeFigureOut">
              <a:rPr lang="en-GB" smtClean="0"/>
              <a:t>03/08/2023</a:t>
            </a:fld>
            <a:endParaRPr lang="en-GB"/>
          </a:p>
        </p:txBody>
      </p:sp>
      <p:sp>
        <p:nvSpPr>
          <p:cNvPr id="5" name="Footer Placeholder 4">
            <a:extLst>
              <a:ext uri="{FF2B5EF4-FFF2-40B4-BE49-F238E27FC236}">
                <a16:creationId xmlns:a16="http://schemas.microsoft.com/office/drawing/2014/main" id="{A97C35E3-EDFC-FE03-A1F3-9800436161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907727-3551-1E66-03E0-407A583008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42B00-295C-4B34-9D02-AAA308F9CC7F}" type="slidenum">
              <a:rPr lang="en-GB" smtClean="0"/>
              <a:t>‹#›</a:t>
            </a:fld>
            <a:endParaRPr lang="en-GB"/>
          </a:p>
        </p:txBody>
      </p:sp>
    </p:spTree>
    <p:extLst>
      <p:ext uri="{BB962C8B-B14F-4D97-AF65-F5344CB8AC3E}">
        <p14:creationId xmlns:p14="http://schemas.microsoft.com/office/powerpoint/2010/main" val="86752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vrefugee.org/Lingo-links" TargetMode="External"/><Relationship Id="rId2" Type="http://schemas.openxmlformats.org/officeDocument/2006/relationships/hyperlink" Target="https://www.24-7languageservices.com/" TargetMode="External"/><Relationship Id="rId1" Type="http://schemas.openxmlformats.org/officeDocument/2006/relationships/slideLayout" Target="../slideLayouts/slideLayout13.xml"/><Relationship Id="rId5" Type="http://schemas.openxmlformats.org/officeDocument/2006/relationships/hyperlink" Target="https://www.habibi-interpreting.co.uk/contact/" TargetMode="External"/><Relationship Id="rId4" Type="http://schemas.openxmlformats.org/officeDocument/2006/relationships/hyperlink" Target="https://www.languageline.com/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mailto:Sagar.shah@centralenglandlc.org.uk"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C1C5E63-D967-06CB-8F40-234D8D05BCDA}"/>
              </a:ext>
            </a:extLst>
          </p:cNvPr>
          <p:cNvSpPr>
            <a:spLocks noGrp="1"/>
          </p:cNvSpPr>
          <p:nvPr>
            <p:ph type="subTitle" idx="1"/>
          </p:nvPr>
        </p:nvSpPr>
        <p:spPr/>
        <p:txBody>
          <a:bodyPr/>
          <a:lstStyle/>
          <a:p>
            <a:r>
              <a:rPr lang="en-US" dirty="0"/>
              <a:t>Using Interpreters</a:t>
            </a:r>
          </a:p>
          <a:p>
            <a:r>
              <a:rPr lang="en-US" sz="4250" dirty="0">
                <a:cs typeface="Calibri"/>
              </a:rPr>
              <a:t>Sagar Shah</a:t>
            </a:r>
          </a:p>
        </p:txBody>
      </p:sp>
      <p:sp>
        <p:nvSpPr>
          <p:cNvPr id="3" name="TextBox 2">
            <a:extLst>
              <a:ext uri="{FF2B5EF4-FFF2-40B4-BE49-F238E27FC236}">
                <a16:creationId xmlns:a16="http://schemas.microsoft.com/office/drawing/2014/main" id="{A2B5E1BD-E4EB-7D6C-F424-F3B875D02941}"/>
              </a:ext>
            </a:extLst>
          </p:cNvPr>
          <p:cNvSpPr txBox="1"/>
          <p:nvPr/>
        </p:nvSpPr>
        <p:spPr>
          <a:xfrm>
            <a:off x="947350" y="5876324"/>
            <a:ext cx="14690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August 2023</a:t>
            </a:r>
            <a:endParaRPr lang="en-US" dirty="0"/>
          </a:p>
        </p:txBody>
      </p:sp>
    </p:spTree>
    <p:extLst>
      <p:ext uri="{BB962C8B-B14F-4D97-AF65-F5344CB8AC3E}">
        <p14:creationId xmlns:p14="http://schemas.microsoft.com/office/powerpoint/2010/main" val="2688919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r>
              <a:rPr lang="en-GB" sz="4800" dirty="0"/>
              <a:t>Booking an interpreter</a:t>
            </a:r>
            <a:endParaRPr lang="en-GB" sz="3600" dirty="0"/>
          </a:p>
        </p:txBody>
      </p:sp>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algn="l"/>
            <a:r>
              <a:rPr lang="en-GB" sz="2400" b="0" i="0" dirty="0">
                <a:solidFill>
                  <a:srgbClr val="404040"/>
                </a:solidFill>
                <a:effectLst/>
                <a:latin typeface="Nunito Sans" pitchFamily="2" charset="0"/>
              </a:rPr>
              <a:t>When booking an interpreter, you should provide them with enough information to decide whether they can accept the appointment, such as where, when and how long the session will last.</a:t>
            </a:r>
          </a:p>
          <a:p>
            <a:pPr algn="l"/>
            <a:r>
              <a:rPr lang="en-GB" sz="2400" b="0" i="0" dirty="0">
                <a:solidFill>
                  <a:srgbClr val="404040"/>
                </a:solidFill>
                <a:effectLst/>
                <a:latin typeface="Nunito Sans" pitchFamily="2" charset="0"/>
              </a:rPr>
              <a:t>Sometimes this could also involve establishing whether the interpreter might struggle with likely content of the session, or if the interpreter already knows or has a personal relationship with the client. If you know that the appointment is going to contain traumatic information, you might want to warn them of this before they agree (without giving any confidential information).</a:t>
            </a:r>
          </a:p>
        </p:txBody>
      </p:sp>
    </p:spTree>
    <p:extLst>
      <p:ext uri="{BB962C8B-B14F-4D97-AF65-F5344CB8AC3E}">
        <p14:creationId xmlns:p14="http://schemas.microsoft.com/office/powerpoint/2010/main" val="692378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r>
              <a:rPr lang="en-GB" sz="3600" dirty="0"/>
              <a:t>Summary</a:t>
            </a:r>
          </a:p>
        </p:txBody>
      </p:sp>
      <p:sp>
        <p:nvSpPr>
          <p:cNvPr id="4" name="Text Placeholder 3">
            <a:extLst>
              <a:ext uri="{FF2B5EF4-FFF2-40B4-BE49-F238E27FC236}">
                <a16:creationId xmlns:a16="http://schemas.microsoft.com/office/drawing/2014/main" id="{BCA99D30-537A-0C44-1233-BA1EF1A1840A}"/>
              </a:ext>
            </a:extLst>
          </p:cNvPr>
          <p:cNvSpPr>
            <a:spLocks noGrp="1"/>
          </p:cNvSpPr>
          <p:nvPr>
            <p:ph type="body" idx="1"/>
          </p:nvPr>
        </p:nvSpPr>
        <p:spPr/>
        <p:txBody>
          <a:bodyPr/>
          <a:lstStyle/>
          <a:p>
            <a:pPr marL="342900" indent="-342900" rtl="0">
              <a:buFont typeface="Arial" panose="020B0604020202020204" pitchFamily="34" charset="0"/>
              <a:buChar char="•"/>
            </a:pPr>
            <a:r>
              <a:rPr lang="en-GB" sz="2800" dirty="0"/>
              <a:t>Decide when you need an interpreter.</a:t>
            </a:r>
          </a:p>
          <a:p>
            <a:pPr marL="342900" indent="-342900" rtl="0">
              <a:buFont typeface="Arial" panose="020B0604020202020204" pitchFamily="34" charset="0"/>
              <a:buChar char="•"/>
            </a:pPr>
            <a:r>
              <a:rPr lang="en-GB" dirty="0"/>
              <a:t>Make sure the interpreter knows their role.</a:t>
            </a:r>
          </a:p>
          <a:p>
            <a:pPr marL="342900" indent="-342900" rtl="0">
              <a:buFont typeface="Arial" panose="020B0604020202020204" pitchFamily="34" charset="0"/>
              <a:buChar char="•"/>
            </a:pPr>
            <a:r>
              <a:rPr lang="en-GB" dirty="0"/>
              <a:t>Ensure the client is happy with interpreter.</a:t>
            </a:r>
          </a:p>
          <a:p>
            <a:endParaRPr lang="en-GB" dirty="0"/>
          </a:p>
        </p:txBody>
      </p:sp>
    </p:spTree>
    <p:extLst>
      <p:ext uri="{BB962C8B-B14F-4D97-AF65-F5344CB8AC3E}">
        <p14:creationId xmlns:p14="http://schemas.microsoft.com/office/powerpoint/2010/main" val="339480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9D85A25-CEAA-F467-3D8B-6BC442990E20}"/>
              </a:ext>
            </a:extLst>
          </p:cNvPr>
          <p:cNvSpPr>
            <a:spLocks noGrp="1"/>
          </p:cNvSpPr>
          <p:nvPr>
            <p:ph type="body" idx="1"/>
          </p:nvPr>
        </p:nvSpPr>
        <p:spPr/>
        <p:txBody>
          <a:bodyPr/>
          <a:lstStyle/>
          <a:p>
            <a:pPr marL="608965" indent="-422910"/>
            <a:r>
              <a:rPr lang="en-US" dirty="0"/>
              <a:t>24/7 Languages - </a:t>
            </a:r>
            <a:r>
              <a:rPr lang="en-US" dirty="0">
                <a:ea typeface="+mn-lt"/>
                <a:cs typeface="+mn-lt"/>
                <a:hlinkClick r:id="rId2"/>
              </a:rPr>
              <a:t>24-7 Language Services | Interpreting | Translation</a:t>
            </a:r>
            <a:endParaRPr lang="en-US">
              <a:ea typeface="+mn-lt"/>
              <a:cs typeface="+mn-lt"/>
            </a:endParaRPr>
          </a:p>
          <a:p>
            <a:pPr marL="608965" indent="-422910"/>
            <a:r>
              <a:rPr lang="en-US" dirty="0" err="1"/>
              <a:t>Lingolinks</a:t>
            </a:r>
            <a:r>
              <a:rPr lang="en-US" dirty="0"/>
              <a:t> - </a:t>
            </a:r>
            <a:r>
              <a:rPr lang="en-US" dirty="0">
                <a:ea typeface="+mn-lt"/>
                <a:cs typeface="+mn-lt"/>
                <a:hlinkClick r:id="rId3"/>
              </a:rPr>
              <a:t>Translation and Interpretation Services | Coventry Refugee and Migrant Centre (covrefugee.org)</a:t>
            </a:r>
            <a:endParaRPr lang="en-US" dirty="0">
              <a:ea typeface="+mn-lt"/>
              <a:cs typeface="+mn-lt"/>
            </a:endParaRPr>
          </a:p>
          <a:p>
            <a:pPr marL="608965" indent="-422910"/>
            <a:r>
              <a:rPr lang="en-US" dirty="0"/>
              <a:t>Language Line - </a:t>
            </a:r>
            <a:r>
              <a:rPr lang="en-US" dirty="0">
                <a:ea typeface="+mn-lt"/>
                <a:cs typeface="+mn-lt"/>
                <a:hlinkClick r:id="rId4"/>
              </a:rPr>
              <a:t>Interpreting &amp; Translation Services UK | LanguageLine UK</a:t>
            </a:r>
            <a:endParaRPr lang="en-US">
              <a:ea typeface="+mn-lt"/>
              <a:cs typeface="+mn-lt"/>
            </a:endParaRPr>
          </a:p>
          <a:p>
            <a:pPr marL="608965" indent="-422910"/>
            <a:r>
              <a:rPr lang="en-US" dirty="0"/>
              <a:t>Habibi Interpreting - </a:t>
            </a:r>
            <a:r>
              <a:rPr lang="en-US" dirty="0">
                <a:ea typeface="+mn-lt"/>
                <a:cs typeface="+mn-lt"/>
                <a:hlinkClick r:id="rId5"/>
              </a:rPr>
              <a:t>Contact - Habibi Interpreting &amp; Translation (habibi-interpreting.co.uk)</a:t>
            </a:r>
            <a:endParaRPr lang="en-US">
              <a:ea typeface="+mn-lt"/>
              <a:cs typeface="+mn-lt"/>
            </a:endParaRPr>
          </a:p>
          <a:p>
            <a:pPr marL="608965" indent="-422910"/>
            <a:endParaRPr lang="en-GB" dirty="0">
              <a:cs typeface="Calibri" panose="020F0502020204030204"/>
            </a:endParaRPr>
          </a:p>
        </p:txBody>
      </p:sp>
      <p:sp>
        <p:nvSpPr>
          <p:cNvPr id="3" name="Title 2">
            <a:extLst>
              <a:ext uri="{FF2B5EF4-FFF2-40B4-BE49-F238E27FC236}">
                <a16:creationId xmlns:a16="http://schemas.microsoft.com/office/drawing/2014/main" id="{6CC20C9A-724B-DC4D-4B4B-50B48B21DEF4}"/>
              </a:ext>
            </a:extLst>
          </p:cNvPr>
          <p:cNvSpPr>
            <a:spLocks noGrp="1"/>
          </p:cNvSpPr>
          <p:nvPr>
            <p:ph type="title"/>
          </p:nvPr>
        </p:nvSpPr>
        <p:spPr/>
        <p:txBody>
          <a:bodyPr/>
          <a:lstStyle/>
          <a:p>
            <a:r>
              <a:rPr lang="en-GB" dirty="0"/>
              <a:t>Interpreters I have used before</a:t>
            </a:r>
          </a:p>
        </p:txBody>
      </p:sp>
    </p:spTree>
    <p:extLst>
      <p:ext uri="{BB962C8B-B14F-4D97-AF65-F5344CB8AC3E}">
        <p14:creationId xmlns:p14="http://schemas.microsoft.com/office/powerpoint/2010/main" val="233684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311E84-6969-DA4D-FFFD-8E2A036F0489}"/>
              </a:ext>
            </a:extLst>
          </p:cNvPr>
          <p:cNvSpPr>
            <a:spLocks noGrp="1"/>
          </p:cNvSpPr>
          <p:nvPr>
            <p:ph type="body" idx="1"/>
          </p:nvPr>
        </p:nvSpPr>
        <p:spPr/>
        <p:txBody>
          <a:bodyPr/>
          <a:lstStyle/>
          <a:p>
            <a:endParaRPr lang="en-GB" dirty="0"/>
          </a:p>
        </p:txBody>
      </p:sp>
      <p:sp>
        <p:nvSpPr>
          <p:cNvPr id="3" name="Title 2">
            <a:extLst>
              <a:ext uri="{FF2B5EF4-FFF2-40B4-BE49-F238E27FC236}">
                <a16:creationId xmlns:a16="http://schemas.microsoft.com/office/drawing/2014/main" id="{1927B05C-7DDB-59DC-9B30-0C29976D658A}"/>
              </a:ext>
            </a:extLst>
          </p:cNvPr>
          <p:cNvSpPr>
            <a:spLocks noGrp="1"/>
          </p:cNvSpPr>
          <p:nvPr>
            <p:ph type="title"/>
          </p:nvPr>
        </p:nvSpPr>
        <p:spPr>
          <a:xfrm>
            <a:off x="609600" y="524267"/>
            <a:ext cx="9753800" cy="650000"/>
          </a:xfrm>
        </p:spPr>
        <p:txBody>
          <a:bodyPr/>
          <a:lstStyle/>
          <a:p>
            <a:pPr algn="ctr"/>
            <a:r>
              <a:rPr lang="en-GB" dirty="0"/>
              <a:t>Questions?</a:t>
            </a:r>
          </a:p>
        </p:txBody>
      </p:sp>
      <p:pic>
        <p:nvPicPr>
          <p:cNvPr id="5" name="Graphic 4" descr="Customer review with solid fill">
            <a:extLst>
              <a:ext uri="{FF2B5EF4-FFF2-40B4-BE49-F238E27FC236}">
                <a16:creationId xmlns:a16="http://schemas.microsoft.com/office/drawing/2014/main" id="{6D7D047E-52A8-399A-CF33-3F68043744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6091" y="2262909"/>
            <a:ext cx="3075417" cy="3075417"/>
          </a:xfrm>
          <a:prstGeom prst="rect">
            <a:avLst/>
          </a:prstGeom>
        </p:spPr>
      </p:pic>
    </p:spTree>
    <p:extLst>
      <p:ext uri="{BB962C8B-B14F-4D97-AF65-F5344CB8AC3E}">
        <p14:creationId xmlns:p14="http://schemas.microsoft.com/office/powerpoint/2010/main" val="321262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4"/>
        <p:cNvGrpSpPr/>
        <p:nvPr/>
      </p:nvGrpSpPr>
      <p:grpSpPr>
        <a:xfrm>
          <a:off x="0" y="0"/>
          <a:ext cx="0" cy="0"/>
          <a:chOff x="0" y="0"/>
          <a:chExt cx="0" cy="0"/>
        </a:xfrm>
      </p:grpSpPr>
      <p:sp>
        <p:nvSpPr>
          <p:cNvPr id="985" name="Google Shape;985;p133"/>
          <p:cNvSpPr txBox="1">
            <a:spLocks noGrp="1"/>
          </p:cNvSpPr>
          <p:nvPr>
            <p:ph type="title"/>
          </p:nvPr>
        </p:nvSpPr>
        <p:spPr>
          <a:xfrm>
            <a:off x="706867" y="4278367"/>
            <a:ext cx="6342000" cy="646000"/>
          </a:xfrm>
          <a:prstGeom prst="rect">
            <a:avLst/>
          </a:prstGeom>
        </p:spPr>
        <p:txBody>
          <a:bodyPr spcFirstLastPara="1" vert="horz" wrap="square" lIns="91433" tIns="45700" rIns="91433" bIns="45700" rtlCol="0" anchor="ctr" anchorCtr="0">
            <a:noAutofit/>
          </a:bodyPr>
          <a:lstStyle/>
          <a:p>
            <a:r>
              <a:rPr lang="en" b="1" dirty="0"/>
              <a:t>Thank you!</a:t>
            </a:r>
            <a:endParaRPr b="1" dirty="0"/>
          </a:p>
        </p:txBody>
      </p:sp>
      <p:sp>
        <p:nvSpPr>
          <p:cNvPr id="986" name="Google Shape;986;p133"/>
          <p:cNvSpPr txBox="1">
            <a:spLocks noGrp="1"/>
          </p:cNvSpPr>
          <p:nvPr>
            <p:ph type="subTitle" idx="1"/>
          </p:nvPr>
        </p:nvSpPr>
        <p:spPr>
          <a:xfrm>
            <a:off x="706867" y="4973200"/>
            <a:ext cx="6342000" cy="794000"/>
          </a:xfrm>
          <a:prstGeom prst="rect">
            <a:avLst/>
          </a:prstGeom>
        </p:spPr>
        <p:txBody>
          <a:bodyPr spcFirstLastPara="1" vert="horz" wrap="square" lIns="91433" tIns="45700" rIns="91433" bIns="45700" rtlCol="0" anchor="t" anchorCtr="0">
            <a:noAutofit/>
          </a:bodyPr>
          <a:lstStyle/>
          <a:p>
            <a:pPr marL="0" indent="0">
              <a:buClr>
                <a:schemeClr val="dk1"/>
              </a:buClr>
              <a:buSzPts val="1100"/>
            </a:pPr>
            <a:r>
              <a:rPr lang="en-GB" sz="2400" dirty="0">
                <a:hlinkClick r:id="rId3"/>
              </a:rPr>
              <a:t>sagar.shah@centralenglandlc.org.uk</a:t>
            </a:r>
            <a:r>
              <a:rPr lang="en-GB" sz="2400" dirty="0"/>
              <a:t> </a:t>
            </a:r>
            <a:endParaRPr sz="2400" dirty="0"/>
          </a:p>
          <a:p>
            <a:pPr marL="0" indent="0">
              <a:buClr>
                <a:schemeClr val="dk1"/>
              </a:buClr>
              <a:buSzPts val="1100"/>
            </a:pPr>
            <a:r>
              <a:rPr lang="en" sz="2400" dirty="0"/>
              <a:t>www.kidsinneedofdefense.org.uk</a:t>
            </a:r>
            <a:endParaRPr dirty="0"/>
          </a:p>
        </p:txBody>
      </p:sp>
      <p:pic>
        <p:nvPicPr>
          <p:cNvPr id="987" name="Google Shape;987;p133"/>
          <p:cNvPicPr preferRelativeResize="0"/>
          <p:nvPr/>
        </p:nvPicPr>
        <p:blipFill>
          <a:blip r:embed="rId4">
            <a:alphaModFix/>
          </a:blip>
          <a:stretch>
            <a:fillRect/>
          </a:stretch>
        </p:blipFill>
        <p:spPr>
          <a:xfrm>
            <a:off x="3714017" y="1174267"/>
            <a:ext cx="4763969" cy="34028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r>
              <a:rPr lang="en-GB" sz="3600" dirty="0"/>
              <a:t>What we are going to talk about?</a:t>
            </a:r>
          </a:p>
        </p:txBody>
      </p:sp>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marL="0" indent="0" rtl="0">
              <a:buNone/>
            </a:pPr>
            <a:r>
              <a:rPr lang="en-GB" dirty="0">
                <a:latin typeface="Arial"/>
                <a:cs typeface="Arial"/>
              </a:rPr>
              <a:t>When might you need an interpreter?</a:t>
            </a:r>
          </a:p>
          <a:p>
            <a:pPr marL="0" indent="0" rtl="0">
              <a:buNone/>
            </a:pPr>
            <a:r>
              <a:rPr lang="en-GB" dirty="0">
                <a:latin typeface="Arial"/>
                <a:cs typeface="Arial"/>
              </a:rPr>
              <a:t>The interpreter’s role/boundaries/problems</a:t>
            </a:r>
          </a:p>
          <a:p>
            <a:pPr marL="0" indent="0" rtl="0">
              <a:buNone/>
            </a:pPr>
            <a:r>
              <a:rPr lang="en-GB" dirty="0">
                <a:latin typeface="Arial"/>
                <a:cs typeface="Arial"/>
              </a:rPr>
              <a:t>The needs of the client</a:t>
            </a:r>
          </a:p>
          <a:p>
            <a:pPr marL="0" indent="0" rtl="0">
              <a:buNone/>
            </a:pPr>
            <a:r>
              <a:rPr lang="en-GB" dirty="0">
                <a:latin typeface="Arial"/>
                <a:cs typeface="Arial"/>
              </a:rPr>
              <a:t>Booking an interpreter</a:t>
            </a:r>
          </a:p>
          <a:p>
            <a:pPr marL="608965" indent="-422910"/>
            <a:endParaRPr lang="en-GB" dirty="0">
              <a:latin typeface="Arial"/>
              <a:cs typeface="Arial"/>
            </a:endParaRPr>
          </a:p>
        </p:txBody>
      </p:sp>
    </p:spTree>
    <p:extLst>
      <p:ext uri="{BB962C8B-B14F-4D97-AF65-F5344CB8AC3E}">
        <p14:creationId xmlns:p14="http://schemas.microsoft.com/office/powerpoint/2010/main" val="106967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pPr marL="0" indent="0" rtl="0">
              <a:buNone/>
            </a:pPr>
            <a:r>
              <a:rPr lang="en-GB" sz="3200" dirty="0"/>
              <a:t>When might you need an interpreter?</a:t>
            </a:r>
          </a:p>
        </p:txBody>
      </p:sp>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algn="l"/>
            <a:r>
              <a:rPr lang="en-GB" sz="2400" b="0" i="0" dirty="0">
                <a:solidFill>
                  <a:srgbClr val="404040"/>
                </a:solidFill>
                <a:effectLst/>
                <a:latin typeface="Nunito Sans" panose="020F0502020204030204" pitchFamily="2" charset="0"/>
              </a:rPr>
              <a:t>Sounds obvious doesn’t it. When the client doesn’t speak English. </a:t>
            </a:r>
          </a:p>
          <a:p>
            <a:pPr algn="l"/>
            <a:r>
              <a:rPr lang="en-GB" sz="2400" dirty="0">
                <a:solidFill>
                  <a:srgbClr val="404040"/>
                </a:solidFill>
                <a:latin typeface="Nunito Sans" panose="020F0502020204030204" pitchFamily="2" charset="0"/>
              </a:rPr>
              <a:t>In fact, it is a little more nuanced than that. First you need to establish what you are trying to achieve. Is it a witness statement? Is it going through the application form? Is it asking for a missing document?</a:t>
            </a:r>
          </a:p>
          <a:p>
            <a:pPr algn="l"/>
            <a:r>
              <a:rPr lang="en-GB" sz="2400" b="0" i="0" dirty="0">
                <a:solidFill>
                  <a:srgbClr val="404040"/>
                </a:solidFill>
                <a:effectLst/>
                <a:latin typeface="Nunito Sans" panose="020F0502020204030204" pitchFamily="2" charset="0"/>
              </a:rPr>
              <a:t>Then you have to consider t</a:t>
            </a:r>
            <a:r>
              <a:rPr lang="en-GB" sz="2400" dirty="0">
                <a:solidFill>
                  <a:srgbClr val="404040"/>
                </a:solidFill>
                <a:latin typeface="Nunito Sans" panose="020F0502020204030204" pitchFamily="2" charset="0"/>
              </a:rPr>
              <a:t>heir level of English? Whether they would like an interpreter present?</a:t>
            </a:r>
          </a:p>
          <a:p>
            <a:pPr algn="l"/>
            <a:r>
              <a:rPr lang="en-GB" sz="2400" dirty="0">
                <a:solidFill>
                  <a:srgbClr val="404040"/>
                </a:solidFill>
                <a:latin typeface="Nunito Sans" panose="020F0502020204030204" pitchFamily="2" charset="0"/>
              </a:rPr>
              <a:t>When you take all that into account you can then truly determine whether an interpreter is required or not.</a:t>
            </a:r>
          </a:p>
          <a:p>
            <a:pPr algn="l"/>
            <a:endParaRPr lang="en-GB" sz="2400" b="0" i="0" dirty="0">
              <a:solidFill>
                <a:srgbClr val="404040"/>
              </a:solidFill>
              <a:effectLst/>
              <a:latin typeface="Nunito Sans" panose="020F0502020204030204" pitchFamily="2" charset="0"/>
            </a:endParaRPr>
          </a:p>
        </p:txBody>
      </p:sp>
    </p:spTree>
    <p:extLst>
      <p:ext uri="{BB962C8B-B14F-4D97-AF65-F5344CB8AC3E}">
        <p14:creationId xmlns:p14="http://schemas.microsoft.com/office/powerpoint/2010/main" val="260038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pPr marL="0" indent="0" rtl="0">
              <a:buNone/>
            </a:pPr>
            <a:r>
              <a:rPr lang="en-GB" sz="2800" dirty="0"/>
              <a:t>The interpreter’s role/boundaries/problems</a:t>
            </a:r>
          </a:p>
        </p:txBody>
      </p:sp>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marL="608965" indent="-422910" algn="l"/>
            <a:r>
              <a:rPr lang="en-GB" sz="2000" b="0" i="0" dirty="0">
                <a:solidFill>
                  <a:srgbClr val="404040"/>
                </a:solidFill>
                <a:effectLst/>
                <a:latin typeface="Nunito Sans"/>
              </a:rPr>
              <a:t>The interpreter’s role is to be a channel of communication between the client and you. Their interpretation should be an accurate translation of what is being said, neither adding, omitting, or changing anything, unless it is necessary to ensure that the meaning of what is being said is effectively communicated.</a:t>
            </a:r>
          </a:p>
          <a:p>
            <a:pPr marL="608965" indent="-422910" algn="l"/>
            <a:r>
              <a:rPr lang="en-GB" sz="2000" b="0" i="0" dirty="0">
                <a:solidFill>
                  <a:srgbClr val="404040"/>
                </a:solidFill>
                <a:effectLst/>
                <a:latin typeface="Nunito Sans"/>
              </a:rPr>
              <a:t>The interpreter should not give advice or offer their opinion to the client during the appointment.</a:t>
            </a:r>
          </a:p>
          <a:p>
            <a:pPr marL="608965" indent="-422910" algn="l"/>
            <a:r>
              <a:rPr lang="en-GB" sz="2000" b="0" i="0" dirty="0">
                <a:solidFill>
                  <a:srgbClr val="404040"/>
                </a:solidFill>
                <a:effectLst/>
                <a:latin typeface="Nunito Sans"/>
              </a:rPr>
              <a:t>Paid interpreters should be aware of this but it doesn’t hurt to remind them (and the clients you are working with) that this is the case. If you do not explain this, some interpreters may think that you are more relaxed about this principle. Also, if you don’t explain this then clients may be tempted to ask their new interpreter questions directly.</a:t>
            </a:r>
          </a:p>
          <a:p>
            <a:pPr marL="608965" indent="-422910" algn="l"/>
            <a:endParaRPr lang="en-GB" sz="2000" b="0" i="0" dirty="0">
              <a:solidFill>
                <a:srgbClr val="404040"/>
              </a:solidFill>
              <a:effectLst/>
              <a:latin typeface="Nunito Sans" panose="020F0502020204030204" pitchFamily="2" charset="0"/>
            </a:endParaRPr>
          </a:p>
        </p:txBody>
      </p:sp>
    </p:spTree>
    <p:extLst>
      <p:ext uri="{BB962C8B-B14F-4D97-AF65-F5344CB8AC3E}">
        <p14:creationId xmlns:p14="http://schemas.microsoft.com/office/powerpoint/2010/main" val="273688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6DD038-85E0-A35C-186B-884B7E26D1A0}"/>
              </a:ext>
            </a:extLst>
          </p:cNvPr>
          <p:cNvSpPr>
            <a:spLocks noGrp="1"/>
          </p:cNvSpPr>
          <p:nvPr>
            <p:ph type="body" idx="1"/>
          </p:nvPr>
        </p:nvSpPr>
        <p:spPr/>
        <p:txBody>
          <a:bodyPr/>
          <a:lstStyle/>
          <a:p>
            <a:pPr marL="608965" indent="-422910"/>
            <a:r>
              <a:rPr lang="en-GB" dirty="0">
                <a:solidFill>
                  <a:srgbClr val="404040"/>
                </a:solidFill>
                <a:latin typeface="Arial"/>
                <a:cs typeface="Arial"/>
              </a:rPr>
              <a:t>It is a good idea to gently remind all parties of these principles before you start a new appointment.</a:t>
            </a:r>
            <a:endParaRPr lang="en-US">
              <a:solidFill>
                <a:srgbClr val="404040"/>
              </a:solidFill>
              <a:latin typeface="Arial"/>
              <a:cs typeface="Arial"/>
            </a:endParaRPr>
          </a:p>
          <a:p>
            <a:pPr marL="608965" indent="-422910"/>
            <a:r>
              <a:rPr lang="en-GB" dirty="0">
                <a:solidFill>
                  <a:srgbClr val="404040"/>
                </a:solidFill>
                <a:latin typeface="Arial"/>
                <a:cs typeface="Arial"/>
              </a:rPr>
              <a:t>If the interpreter does have useful information to provide, such as factual information from previous appointments or cultural information, you should agree before the appointment how and when you would like them to tell you this. This could be either by asking to pause the session or waiting until it has finished.</a:t>
            </a:r>
            <a:endParaRPr lang="en-GB">
              <a:cs typeface="Calibri"/>
            </a:endParaRPr>
          </a:p>
        </p:txBody>
      </p:sp>
      <p:sp>
        <p:nvSpPr>
          <p:cNvPr id="3" name="Title 2">
            <a:extLst>
              <a:ext uri="{FF2B5EF4-FFF2-40B4-BE49-F238E27FC236}">
                <a16:creationId xmlns:a16="http://schemas.microsoft.com/office/drawing/2014/main" id="{B9351B2E-82CA-CB02-DF34-602D5F78DABE}"/>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259134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marL="608965" indent="-422910" algn="l"/>
            <a:r>
              <a:rPr lang="en-GB" sz="2000" b="0" i="0" dirty="0">
                <a:solidFill>
                  <a:srgbClr val="404040"/>
                </a:solidFill>
                <a:effectLst/>
                <a:latin typeface="Nunito Sans"/>
              </a:rPr>
              <a:t>You will need to explain to interpreters that their role is to interpret what is said in direct speech, without adding, omitting, or changing anything. They will also need to understand that it is not their role to provide advice or offer additional support.</a:t>
            </a:r>
          </a:p>
          <a:p>
            <a:pPr marL="608965" indent="-422910" algn="l"/>
            <a:r>
              <a:rPr lang="en-GB" sz="2000" b="0" i="0" dirty="0">
                <a:solidFill>
                  <a:srgbClr val="404040"/>
                </a:solidFill>
                <a:effectLst/>
                <a:latin typeface="Nunito Sans"/>
              </a:rPr>
              <a:t>Interpreters may be able to add useful information, but they should make it clear to you when they want to do so, and you should agree in advance if they can do this during the appointment or afterwards.</a:t>
            </a:r>
          </a:p>
          <a:p>
            <a:pPr marL="608965" indent="-422910" algn="l"/>
            <a:r>
              <a:rPr lang="en-GB" sz="2000" b="0" i="0" dirty="0">
                <a:solidFill>
                  <a:srgbClr val="404040"/>
                </a:solidFill>
                <a:effectLst/>
                <a:latin typeface="Nunito Sans"/>
              </a:rPr>
              <a:t>Where possible, it is good practice to avoid working with interpreters who have a personal relationship with the client you are supporting. This is to ensure neutrality, objectivity, confidentiality and to avoid conflicts of interest.</a:t>
            </a:r>
          </a:p>
          <a:p>
            <a:pPr marL="608965" indent="-422910" algn="l"/>
            <a:endParaRPr lang="en-GB" sz="1400" b="0" i="0" dirty="0">
              <a:solidFill>
                <a:srgbClr val="404040"/>
              </a:solidFill>
              <a:effectLst/>
              <a:latin typeface="Nunito Sans"/>
            </a:endParaRPr>
          </a:p>
        </p:txBody>
      </p:sp>
    </p:spTree>
    <p:extLst>
      <p:ext uri="{BB962C8B-B14F-4D97-AF65-F5344CB8AC3E}">
        <p14:creationId xmlns:p14="http://schemas.microsoft.com/office/powerpoint/2010/main" val="220311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9D388A-D914-F075-59C8-F576D8AD9183}"/>
              </a:ext>
            </a:extLst>
          </p:cNvPr>
          <p:cNvSpPr>
            <a:spLocks noGrp="1"/>
          </p:cNvSpPr>
          <p:nvPr>
            <p:ph type="body" idx="1"/>
          </p:nvPr>
        </p:nvSpPr>
        <p:spPr/>
        <p:txBody>
          <a:bodyPr/>
          <a:lstStyle/>
          <a:p>
            <a:pPr marL="608965" indent="-422910"/>
            <a:r>
              <a:rPr lang="en-GB" sz="2000" dirty="0">
                <a:solidFill>
                  <a:srgbClr val="404040"/>
                </a:solidFill>
                <a:latin typeface="Arial"/>
                <a:cs typeface="Arial"/>
              </a:rPr>
              <a:t>This may be more straightforward when paying for professional interpreters. But in close knit communities, it may be unavoidable that interpreters will have some sort of personal relationship to the clients you are supporting.</a:t>
            </a:r>
            <a:endParaRPr lang="en-US" sz="2000" dirty="0">
              <a:solidFill>
                <a:srgbClr val="404040"/>
              </a:solidFill>
              <a:latin typeface="Arial"/>
              <a:cs typeface="Arial"/>
            </a:endParaRPr>
          </a:p>
          <a:p>
            <a:pPr marL="608965" indent="-422910"/>
            <a:r>
              <a:rPr lang="en-GB" sz="2000" dirty="0">
                <a:solidFill>
                  <a:srgbClr val="404040"/>
                </a:solidFill>
                <a:latin typeface="Arial"/>
                <a:cs typeface="Arial"/>
              </a:rPr>
              <a:t>This doesn’t mean you can’t work with these interpreters. It just means that you should be very clear that when they are interpreting for you, they are there in a professional capacity and should stick within the boundaries of the role.</a:t>
            </a:r>
            <a:endParaRPr lang="en-US" sz="2000" dirty="0">
              <a:solidFill>
                <a:srgbClr val="404040"/>
              </a:solidFill>
              <a:latin typeface="Arial"/>
              <a:cs typeface="Arial"/>
            </a:endParaRPr>
          </a:p>
          <a:p>
            <a:pPr marL="608965" indent="-422910"/>
            <a:r>
              <a:rPr lang="en-GB" sz="2000" dirty="0">
                <a:solidFill>
                  <a:srgbClr val="404040"/>
                </a:solidFill>
                <a:latin typeface="Arial"/>
                <a:cs typeface="Arial"/>
              </a:rPr>
              <a:t>Many interpreters find these boundaries helpful, as it prevents them being placed in an uncomfortable situation, such as being asked for help directly.</a:t>
            </a:r>
            <a:endParaRPr lang="en-US" sz="2000">
              <a:solidFill>
                <a:srgbClr val="404040"/>
              </a:solidFill>
              <a:latin typeface="Arial"/>
              <a:cs typeface="Arial"/>
            </a:endParaRPr>
          </a:p>
          <a:p>
            <a:pPr marL="608965" indent="-422910"/>
            <a:r>
              <a:rPr lang="en-GB" sz="2000" dirty="0">
                <a:solidFill>
                  <a:srgbClr val="404040"/>
                </a:solidFill>
                <a:latin typeface="Arial"/>
                <a:cs typeface="Arial"/>
              </a:rPr>
              <a:t>If an interpreter fails to stay within these boundaries, then you should raise this with them. If an interpreter consistently fails to stay within boundaries then you may have to consider whether you can continue working with them. You can use your own judgement on how to approach this situation.</a:t>
            </a:r>
            <a:endParaRPr lang="en-US" sz="2000">
              <a:solidFill>
                <a:srgbClr val="404040"/>
              </a:solidFill>
              <a:latin typeface="Arial"/>
              <a:cs typeface="Arial"/>
            </a:endParaRPr>
          </a:p>
          <a:p>
            <a:pPr marL="608965" indent="-422910"/>
            <a:endParaRPr lang="en-GB" dirty="0">
              <a:cs typeface="Calibri"/>
            </a:endParaRPr>
          </a:p>
        </p:txBody>
      </p:sp>
    </p:spTree>
    <p:extLst>
      <p:ext uri="{BB962C8B-B14F-4D97-AF65-F5344CB8AC3E}">
        <p14:creationId xmlns:p14="http://schemas.microsoft.com/office/powerpoint/2010/main" val="30937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marL="608965" indent="-422910" algn="l"/>
            <a:r>
              <a:rPr lang="en-GB" sz="2000" b="0" i="0" dirty="0">
                <a:solidFill>
                  <a:srgbClr val="404040"/>
                </a:solidFill>
                <a:effectLst/>
                <a:latin typeface="Arial"/>
                <a:cs typeface="Arial"/>
              </a:rPr>
              <a:t>If a client is unhappy with an interpreter for any reason, then they should feel able to tell you this. They may not be able to do this directly during an appointment but should be made aware that they can do so at any point. You may have to trust your instinct and use your judgement about whether it is appropriate to continue with the session. You should also have a procedure in place to allow the clients to tell you if they have any problems or complaints about interpreters.</a:t>
            </a:r>
          </a:p>
          <a:p>
            <a:pPr marL="608965" indent="-422910" algn="l"/>
            <a:r>
              <a:rPr lang="en-GB" sz="2000" b="0" i="0" dirty="0">
                <a:solidFill>
                  <a:srgbClr val="404040"/>
                </a:solidFill>
                <a:effectLst/>
                <a:latin typeface="Arial"/>
                <a:cs typeface="Arial"/>
              </a:rPr>
              <a:t>Wherever possible, you should avoid relying on one interpreter, so that a client can tell you if they have a problem with them.</a:t>
            </a:r>
          </a:p>
          <a:p>
            <a:pPr marL="608965" indent="-422910" algn="l"/>
            <a:r>
              <a:rPr lang="en-GB" sz="2000" b="0" i="0" dirty="0">
                <a:solidFill>
                  <a:srgbClr val="404040"/>
                </a:solidFill>
                <a:effectLst/>
                <a:latin typeface="Arial"/>
                <a:cs typeface="Arial"/>
              </a:rPr>
              <a:t>If you need to raise a problem with the interpreter, this should be done directly and clearly. This can be done gently at first but, if the problem persists you may have to take a more formal approach.</a:t>
            </a:r>
          </a:p>
        </p:txBody>
      </p:sp>
    </p:spTree>
    <p:extLst>
      <p:ext uri="{BB962C8B-B14F-4D97-AF65-F5344CB8AC3E}">
        <p14:creationId xmlns:p14="http://schemas.microsoft.com/office/powerpoint/2010/main" val="127019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F9CBAE-2EAE-F454-EE79-FD7808E77234}"/>
              </a:ext>
            </a:extLst>
          </p:cNvPr>
          <p:cNvSpPr>
            <a:spLocks noGrp="1"/>
          </p:cNvSpPr>
          <p:nvPr>
            <p:ph type="title"/>
          </p:nvPr>
        </p:nvSpPr>
        <p:spPr/>
        <p:txBody>
          <a:bodyPr/>
          <a:lstStyle/>
          <a:p>
            <a:r>
              <a:rPr lang="en-GB" sz="4800" dirty="0"/>
              <a:t>The needs of the client</a:t>
            </a:r>
            <a:endParaRPr lang="en-GB" sz="3600" dirty="0"/>
          </a:p>
        </p:txBody>
      </p:sp>
      <p:sp>
        <p:nvSpPr>
          <p:cNvPr id="5" name="Text Placeholder 4">
            <a:extLst>
              <a:ext uri="{FF2B5EF4-FFF2-40B4-BE49-F238E27FC236}">
                <a16:creationId xmlns:a16="http://schemas.microsoft.com/office/drawing/2014/main" id="{3E58C375-F94F-2069-351D-EBD7E05775AE}"/>
              </a:ext>
            </a:extLst>
          </p:cNvPr>
          <p:cNvSpPr>
            <a:spLocks noGrp="1"/>
          </p:cNvSpPr>
          <p:nvPr>
            <p:ph type="body" idx="1"/>
          </p:nvPr>
        </p:nvSpPr>
        <p:spPr/>
        <p:txBody>
          <a:bodyPr/>
          <a:lstStyle/>
          <a:p>
            <a:pPr algn="l"/>
            <a:r>
              <a:rPr lang="en-GB" sz="1600" b="0" i="0" dirty="0">
                <a:solidFill>
                  <a:srgbClr val="404040"/>
                </a:solidFill>
                <a:effectLst/>
                <a:latin typeface="Nunito Sans" pitchFamily="2" charset="0"/>
              </a:rPr>
              <a:t>Sometimes clients will ask for a particular kind of interpreter, such as someone of the same gender or someone who speaks a particular dialect. You will need to consider the reasons for this request, including whether it is reasonable, and whether it is practical or possible to meet it.</a:t>
            </a:r>
          </a:p>
          <a:p>
            <a:pPr algn="l"/>
            <a:r>
              <a:rPr lang="en-GB" sz="1600" b="0" i="0" dirty="0">
                <a:solidFill>
                  <a:srgbClr val="404040"/>
                </a:solidFill>
                <a:effectLst/>
                <a:latin typeface="Nunito Sans" pitchFamily="2" charset="0"/>
              </a:rPr>
              <a:t>For example, if a female client requests a female interpreter because she needs to discuss sensitive issues, you may want to try and arrange this as otherwise she may not disclose relevant information and you may not be able to support her correctly.</a:t>
            </a:r>
          </a:p>
          <a:p>
            <a:pPr algn="l"/>
            <a:r>
              <a:rPr lang="en-GB" sz="1600" b="0" i="0" dirty="0">
                <a:solidFill>
                  <a:srgbClr val="404040"/>
                </a:solidFill>
                <a:effectLst/>
                <a:latin typeface="Nunito Sans" pitchFamily="2" charset="0"/>
              </a:rPr>
              <a:t>It may not always be possible to meet these requests if, for example, you have a limited pool of interpreters. Sometimes, you may have to have a conversation with the client about the reasons why you are unable to meet their request and set out alternative options, if there are any, such as working with a telephone interpreter or delaying the appointment until an appropriate interpreter is available.</a:t>
            </a:r>
          </a:p>
          <a:p>
            <a:pPr algn="l"/>
            <a:r>
              <a:rPr lang="en-GB" sz="1600" b="0" i="0" dirty="0">
                <a:solidFill>
                  <a:srgbClr val="404040"/>
                </a:solidFill>
                <a:effectLst/>
                <a:latin typeface="Nunito Sans" pitchFamily="2" charset="0"/>
              </a:rPr>
              <a:t>There might also be times when you feel the request is not appropriate, or that the individual clients might benefit in the long term from becoming accustomed to interpreters of the opposite gender, or ones who speak a slightly different dialect. You should feel able to have a gentle conversation with the person concerned to explain your thinking and open up a discussion with them about this.</a:t>
            </a:r>
          </a:p>
        </p:txBody>
      </p:sp>
    </p:spTree>
    <p:extLst>
      <p:ext uri="{BB962C8B-B14F-4D97-AF65-F5344CB8AC3E}">
        <p14:creationId xmlns:p14="http://schemas.microsoft.com/office/powerpoint/2010/main" val="1700681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5426dac-02e8-4f8a-943a-45f1e5322908" xsi:nil="true"/>
    <lcf76f155ced4ddcb4097134ff3c332f xmlns="d50e61da-4091-4677-9e03-287a8f0f1216">
      <Terms xmlns="http://schemas.microsoft.com/office/infopath/2007/PartnerControls"/>
    </lcf76f155ced4ddcb4097134ff3c332f>
    <SharedWithUsers xmlns="d5426dac-02e8-4f8a-943a-45f1e5322908">
      <UserInfo>
        <DisplayName>John Glanville (CELC)</DisplayName>
        <AccountId>16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3AB0538842F9469FBA53AF7926B77F" ma:contentTypeVersion="20" ma:contentTypeDescription="Create a new document." ma:contentTypeScope="" ma:versionID="3d92c099c18b2b3f7ba56eebadd9f4fc">
  <xsd:schema xmlns:xsd="http://www.w3.org/2001/XMLSchema" xmlns:xs="http://www.w3.org/2001/XMLSchema" xmlns:p="http://schemas.microsoft.com/office/2006/metadata/properties" xmlns:ns2="d5426dac-02e8-4f8a-943a-45f1e5322908" xmlns:ns3="d50e61da-4091-4677-9e03-287a8f0f1216" targetNamespace="http://schemas.microsoft.com/office/2006/metadata/properties" ma:root="true" ma:fieldsID="a3c91d25d4aa96d7da7d4fe5e5b4d492" ns2:_="" ns3:_="">
    <xsd:import namespace="d5426dac-02e8-4f8a-943a-45f1e5322908"/>
    <xsd:import namespace="d50e61da-4091-4677-9e03-287a8f0f121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26dac-02e8-4f8a-943a-45f1e5322908"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45ec421-0234-40c3-bedd-c7191cfe3b3a}" ma:internalName="TaxCatchAll" ma:showField="CatchAllData" ma:web="d5426dac-02e8-4f8a-943a-45f1e532290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0e61da-4091-4677-9e03-287a8f0f121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c90936-07d1-433d-ba72-590a5a375b4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4A83F0-F695-4BE2-9F2D-39918E3BF9B7}">
  <ds:schemaRefs>
    <ds:schemaRef ds:uri="http://schemas.microsoft.com/sharepoint/v3/contenttype/forms"/>
  </ds:schemaRefs>
</ds:datastoreItem>
</file>

<file path=customXml/itemProps2.xml><?xml version="1.0" encoding="utf-8"?>
<ds:datastoreItem xmlns:ds="http://schemas.openxmlformats.org/officeDocument/2006/customXml" ds:itemID="{CAFB9C7A-B244-4A17-8278-F61FEA7AD5CC}">
  <ds:schemaRefs>
    <ds:schemaRef ds:uri="http://schemas.openxmlformats.org/package/2006/metadata/core-properties"/>
    <ds:schemaRef ds:uri="http://purl.org/dc/elements/1.1/"/>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 ds:uri="d50e61da-4091-4677-9e03-287a8f0f1216"/>
    <ds:schemaRef ds:uri="d5426dac-02e8-4f8a-943a-45f1e5322908"/>
    <ds:schemaRef ds:uri="http://schemas.microsoft.com/office/2006/metadata/properties"/>
  </ds:schemaRefs>
</ds:datastoreItem>
</file>

<file path=customXml/itemProps3.xml><?xml version="1.0" encoding="utf-8"?>
<ds:datastoreItem xmlns:ds="http://schemas.openxmlformats.org/officeDocument/2006/customXml" ds:itemID="{80B03D5D-92D0-4310-A12B-9AF3A8B920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426dac-02e8-4f8a-943a-45f1e5322908"/>
    <ds:schemaRef ds:uri="d50e61da-4091-4677-9e03-287a8f0f12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5968</TotalTime>
  <Words>1219</Words>
  <Application>Microsoft Office PowerPoint</Application>
  <PresentationFormat>Widescreen</PresentationFormat>
  <Paragraphs>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What we are going to talk about?</vt:lpstr>
      <vt:lpstr>When might you need an interpreter?</vt:lpstr>
      <vt:lpstr>The interpreter’s role/boundaries/problems</vt:lpstr>
      <vt:lpstr>PowerPoint Presentation</vt:lpstr>
      <vt:lpstr>PowerPoint Presentation</vt:lpstr>
      <vt:lpstr>PowerPoint Presentation</vt:lpstr>
      <vt:lpstr>PowerPoint Presentation</vt:lpstr>
      <vt:lpstr>The needs of the client</vt:lpstr>
      <vt:lpstr>Booking an interpreter</vt:lpstr>
      <vt:lpstr>Summary</vt:lpstr>
      <vt:lpstr>Interpreters I have used before</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Flint (ILC)</dc:creator>
  <cp:lastModifiedBy>Sagar Shah (CELC)</cp:lastModifiedBy>
  <cp:revision>83</cp:revision>
  <dcterms:created xsi:type="dcterms:W3CDTF">2023-05-30T12:13:59Z</dcterms:created>
  <dcterms:modified xsi:type="dcterms:W3CDTF">2023-08-03T13:52:49Z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0x010100133AB0538842F9469FBA53AF7926B77F</vt:lpwstr>
  </property>
  <property fmtid="{D5CDD505-2E9C-101B-9397-08002B2CF9AE}" pid="3" name="MediaServiceImageTags">
    <vt:lpwstr/>
  </property>
</Properties>
</file>